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57"/>
  </p:notesMasterIdLst>
  <p:sldIdLst>
    <p:sldId id="496" r:id="rId2"/>
    <p:sldId id="481" r:id="rId3"/>
    <p:sldId id="353" r:id="rId4"/>
    <p:sldId id="436" r:id="rId5"/>
    <p:sldId id="437" r:id="rId6"/>
    <p:sldId id="438" r:id="rId7"/>
    <p:sldId id="49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310" r:id="rId26"/>
    <p:sldId id="469" r:id="rId27"/>
    <p:sldId id="470" r:id="rId28"/>
    <p:sldId id="457" r:id="rId29"/>
    <p:sldId id="458" r:id="rId30"/>
    <p:sldId id="459" r:id="rId31"/>
    <p:sldId id="499" r:id="rId32"/>
    <p:sldId id="475" r:id="rId33"/>
    <p:sldId id="456" r:id="rId34"/>
    <p:sldId id="473" r:id="rId35"/>
    <p:sldId id="434" r:id="rId36"/>
    <p:sldId id="497" r:id="rId37"/>
    <p:sldId id="435" r:id="rId38"/>
    <p:sldId id="476" r:id="rId39"/>
    <p:sldId id="477" r:id="rId40"/>
    <p:sldId id="478" r:id="rId41"/>
    <p:sldId id="479" r:id="rId42"/>
    <p:sldId id="480" r:id="rId43"/>
    <p:sldId id="483" r:id="rId44"/>
    <p:sldId id="484" r:id="rId45"/>
    <p:sldId id="485" r:id="rId46"/>
    <p:sldId id="486" r:id="rId47"/>
    <p:sldId id="487" r:id="rId48"/>
    <p:sldId id="488" r:id="rId49"/>
    <p:sldId id="489" r:id="rId50"/>
    <p:sldId id="490" r:id="rId51"/>
    <p:sldId id="491" r:id="rId52"/>
    <p:sldId id="492" r:id="rId53"/>
    <p:sldId id="493" r:id="rId54"/>
    <p:sldId id="494" r:id="rId55"/>
    <p:sldId id="495"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545B49-363C-4466-B8DA-40F02EDC1A57}" type="datetimeFigureOut">
              <a:rPr lang="en-US" smtClean="0"/>
              <a:pPr/>
              <a:t>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F336A-F6D6-4685-ACDB-21F0AC8DC1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2</a:t>
            </a:fld>
            <a:endParaRPr lang="en-US"/>
          </a:p>
        </p:txBody>
      </p:sp>
    </p:spTree>
    <p:extLst>
      <p:ext uri="{BB962C8B-B14F-4D97-AF65-F5344CB8AC3E}">
        <p14:creationId xmlns:p14="http://schemas.microsoft.com/office/powerpoint/2010/main" xmlns="" val="246907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50</a:t>
            </a:fld>
            <a:endParaRPr lang="en-US"/>
          </a:p>
        </p:txBody>
      </p:sp>
    </p:spTree>
    <p:extLst>
      <p:ext uri="{BB962C8B-B14F-4D97-AF65-F5344CB8AC3E}">
        <p14:creationId xmlns:p14="http://schemas.microsoft.com/office/powerpoint/2010/main" xmlns="" val="1523553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54</a:t>
            </a:fld>
            <a:endParaRPr lang="en-US"/>
          </a:p>
        </p:txBody>
      </p:sp>
    </p:spTree>
    <p:extLst>
      <p:ext uri="{BB962C8B-B14F-4D97-AF65-F5344CB8AC3E}">
        <p14:creationId xmlns:p14="http://schemas.microsoft.com/office/powerpoint/2010/main" xmlns="" val="375634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32</a:t>
            </a:fld>
            <a:endParaRPr lang="en-US"/>
          </a:p>
        </p:txBody>
      </p:sp>
    </p:spTree>
    <p:extLst>
      <p:ext uri="{BB962C8B-B14F-4D97-AF65-F5344CB8AC3E}">
        <p14:creationId xmlns:p14="http://schemas.microsoft.com/office/powerpoint/2010/main" xmlns="" val="787363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38</a:t>
            </a:fld>
            <a:endParaRPr lang="en-US"/>
          </a:p>
        </p:txBody>
      </p:sp>
    </p:spTree>
    <p:extLst>
      <p:ext uri="{BB962C8B-B14F-4D97-AF65-F5344CB8AC3E}">
        <p14:creationId xmlns:p14="http://schemas.microsoft.com/office/powerpoint/2010/main" xmlns="" val="362665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39</a:t>
            </a:fld>
            <a:endParaRPr lang="en-US"/>
          </a:p>
        </p:txBody>
      </p:sp>
    </p:spTree>
    <p:extLst>
      <p:ext uri="{BB962C8B-B14F-4D97-AF65-F5344CB8AC3E}">
        <p14:creationId xmlns:p14="http://schemas.microsoft.com/office/powerpoint/2010/main" xmlns="" val="237700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41</a:t>
            </a:fld>
            <a:endParaRPr lang="en-US"/>
          </a:p>
        </p:txBody>
      </p:sp>
    </p:spTree>
    <p:extLst>
      <p:ext uri="{BB962C8B-B14F-4D97-AF65-F5344CB8AC3E}">
        <p14:creationId xmlns:p14="http://schemas.microsoft.com/office/powerpoint/2010/main" xmlns="" val="2783546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44</a:t>
            </a:fld>
            <a:endParaRPr lang="en-US"/>
          </a:p>
        </p:txBody>
      </p:sp>
    </p:spTree>
    <p:extLst>
      <p:ext uri="{BB962C8B-B14F-4D97-AF65-F5344CB8AC3E}">
        <p14:creationId xmlns:p14="http://schemas.microsoft.com/office/powerpoint/2010/main" xmlns="" val="623169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45</a:t>
            </a:fld>
            <a:endParaRPr lang="en-US"/>
          </a:p>
        </p:txBody>
      </p:sp>
    </p:spTree>
    <p:extLst>
      <p:ext uri="{BB962C8B-B14F-4D97-AF65-F5344CB8AC3E}">
        <p14:creationId xmlns:p14="http://schemas.microsoft.com/office/powerpoint/2010/main" xmlns="" val="4054666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48</a:t>
            </a:fld>
            <a:endParaRPr lang="en-US"/>
          </a:p>
        </p:txBody>
      </p:sp>
    </p:spTree>
    <p:extLst>
      <p:ext uri="{BB962C8B-B14F-4D97-AF65-F5344CB8AC3E}">
        <p14:creationId xmlns:p14="http://schemas.microsoft.com/office/powerpoint/2010/main" xmlns="" val="3891905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EE9EB0-C188-45A3-BA9B-56B4DA3BACE5}" type="slidenum">
              <a:rPr lang="en-US" smtClean="0"/>
              <a:pPr/>
              <a:t>49</a:t>
            </a:fld>
            <a:endParaRPr lang="en-US"/>
          </a:p>
        </p:txBody>
      </p:sp>
    </p:spTree>
    <p:extLst>
      <p:ext uri="{BB962C8B-B14F-4D97-AF65-F5344CB8AC3E}">
        <p14:creationId xmlns:p14="http://schemas.microsoft.com/office/powerpoint/2010/main" xmlns="" val="272389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2/5/2019</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2/5/2019</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1"/>
            <a:ext cx="8991600" cy="2133599"/>
          </a:xfrm>
        </p:spPr>
        <p:txBody>
          <a:bodyPr>
            <a:normAutofit/>
          </a:bodyPr>
          <a:lstStyle/>
          <a:p>
            <a:r>
              <a:rPr lang="en-US" sz="4000" b="1" dirty="0" smtClean="0"/>
              <a:t>Core competencies and clinical standards for Internists – A Challenge</a:t>
            </a:r>
            <a:r>
              <a:rPr lang="en-US" dirty="0" smtClean="0"/>
              <a:t/>
            </a:r>
            <a:br>
              <a:rPr lang="en-US" dirty="0" smtClean="0"/>
            </a:br>
            <a:endParaRPr lang="en-US" dirty="0"/>
          </a:p>
        </p:txBody>
      </p:sp>
      <p:sp>
        <p:nvSpPr>
          <p:cNvPr id="3" name="Subtitle 2"/>
          <p:cNvSpPr>
            <a:spLocks noGrp="1"/>
          </p:cNvSpPr>
          <p:nvPr>
            <p:ph type="subTitle" idx="1"/>
          </p:nvPr>
        </p:nvSpPr>
        <p:spPr>
          <a:xfrm>
            <a:off x="1942416" y="2286000"/>
            <a:ext cx="6600451" cy="2895600"/>
          </a:xfrm>
        </p:spPr>
        <p:txBody>
          <a:bodyPr/>
          <a:lstStyle/>
          <a:p>
            <a:pPr algn="ctr"/>
            <a:r>
              <a:rPr lang="en-US" sz="2800" b="1" dirty="0" smtClean="0">
                <a:solidFill>
                  <a:schemeClr val="tx1"/>
                </a:solidFill>
              </a:rPr>
              <a:t>Dr. </a:t>
            </a:r>
            <a:r>
              <a:rPr lang="en-US" sz="2800" b="1" dirty="0" err="1" smtClean="0">
                <a:solidFill>
                  <a:schemeClr val="tx1"/>
                </a:solidFill>
              </a:rPr>
              <a:t>Quazi</a:t>
            </a:r>
            <a:r>
              <a:rPr lang="en-US" sz="2800" b="1" dirty="0" smtClean="0">
                <a:solidFill>
                  <a:schemeClr val="tx1"/>
                </a:solidFill>
              </a:rPr>
              <a:t>  </a:t>
            </a:r>
            <a:r>
              <a:rPr lang="en-US" sz="2800" b="1" dirty="0" err="1" smtClean="0">
                <a:solidFill>
                  <a:schemeClr val="tx1"/>
                </a:solidFill>
              </a:rPr>
              <a:t>Tarikul</a:t>
            </a:r>
            <a:r>
              <a:rPr lang="en-US" sz="2800" b="1" dirty="0" smtClean="0">
                <a:solidFill>
                  <a:schemeClr val="tx1"/>
                </a:solidFill>
              </a:rPr>
              <a:t> Islam</a:t>
            </a:r>
          </a:p>
          <a:p>
            <a:pPr algn="ctr"/>
            <a:r>
              <a:rPr lang="en-US" dirty="0" smtClean="0">
                <a:solidFill>
                  <a:schemeClr val="tx1"/>
                </a:solidFill>
              </a:rPr>
              <a:t>                                FCPS,FRCP,MACP</a:t>
            </a:r>
          </a:p>
          <a:p>
            <a:pPr algn="ctr"/>
            <a:r>
              <a:rPr lang="en-US" sz="2400" b="1" dirty="0" smtClean="0">
                <a:solidFill>
                  <a:schemeClr val="tx1"/>
                </a:solidFill>
              </a:rPr>
              <a:t>Professor &amp; Head </a:t>
            </a:r>
          </a:p>
          <a:p>
            <a:pPr algn="ctr"/>
            <a:r>
              <a:rPr lang="en-US" sz="2400" dirty="0" smtClean="0">
                <a:solidFill>
                  <a:schemeClr val="tx1"/>
                </a:solidFill>
              </a:rPr>
              <a:t>Department of Medicine</a:t>
            </a:r>
          </a:p>
          <a:p>
            <a:pPr algn="ctr"/>
            <a:r>
              <a:rPr lang="en-US" sz="2400" dirty="0" smtClean="0">
                <a:solidFill>
                  <a:schemeClr val="tx1"/>
                </a:solidFill>
              </a:rPr>
              <a:t>Popular Medical College</a:t>
            </a:r>
          </a:p>
          <a:p>
            <a:pPr algn="ctr"/>
            <a:r>
              <a:rPr lang="en-US" sz="2400" b="1" dirty="0" smtClean="0">
                <a:solidFill>
                  <a:schemeClr val="tx1"/>
                </a:solidFill>
              </a:rPr>
              <a:t>Dhaka , Bangladesh</a:t>
            </a:r>
          </a:p>
          <a:p>
            <a:pPr algn="ctr"/>
            <a:r>
              <a:rPr lang="en-US" sz="2400" b="0" cap="none" dirty="0" smtClean="0">
                <a:solidFill>
                  <a:schemeClr val="tx1"/>
                </a:solidFill>
              </a:rPr>
              <a:t>email: prof.tarik@gmail.com</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8001001" cy="4082422"/>
          </a:xfrm>
        </p:spPr>
        <p:txBody>
          <a:bodyPr/>
          <a:lstStyle/>
          <a:p>
            <a:pPr>
              <a:buNone/>
            </a:pPr>
            <a:r>
              <a:rPr lang="en-US" sz="2800" b="1" dirty="0" smtClean="0"/>
              <a:t>Selecting tests in the diagnostic work-up</a:t>
            </a:r>
          </a:p>
          <a:p>
            <a:pPr>
              <a:buNone/>
            </a:pPr>
            <a:endParaRPr lang="en-US" sz="2400" b="1" dirty="0" smtClean="0"/>
          </a:p>
          <a:p>
            <a:pPr>
              <a:buNone/>
            </a:pPr>
            <a:endParaRPr lang="en-US" sz="2800" b="1" dirty="0" smtClean="0"/>
          </a:p>
          <a:p>
            <a:r>
              <a:rPr lang="en-US" sz="2800" dirty="0" smtClean="0"/>
              <a:t>In the evaluation of patients, internists need to make </a:t>
            </a:r>
            <a:r>
              <a:rPr lang="en-US" sz="2800" dirty="0" smtClean="0">
                <a:solidFill>
                  <a:srgbClr val="FF0000"/>
                </a:solidFill>
              </a:rPr>
              <a:t>rational use of available diagnostic tests</a:t>
            </a:r>
            <a:r>
              <a:rPr lang="en-US" sz="2800" dirty="0" smtClean="0"/>
              <a:t>. In the selection of tests, they need to weigh the benefits,</a:t>
            </a:r>
          </a:p>
          <a:p>
            <a:pPr>
              <a:buNone/>
            </a:pPr>
            <a:r>
              <a:rPr lang="en-US" sz="2800" dirty="0" smtClean="0"/>
              <a:t>     potential adverse effects, and </a:t>
            </a:r>
            <a:r>
              <a:rPr lang="en-US" sz="2800" dirty="0" smtClean="0">
                <a:solidFill>
                  <a:srgbClr val="FF0000"/>
                </a:solidFill>
              </a:rPr>
              <a:t>cost of each test</a:t>
            </a:r>
            <a:r>
              <a:rPr lang="en-US" sz="2800" dirty="0" smtClean="0"/>
              <a:t>.</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32578"/>
            <a:ext cx="8153401" cy="4311022"/>
          </a:xfrm>
        </p:spPr>
        <p:txBody>
          <a:bodyPr>
            <a:normAutofit fontScale="92500" lnSpcReduction="10000"/>
          </a:bodyPr>
          <a:lstStyle/>
          <a:p>
            <a:pPr>
              <a:buNone/>
            </a:pPr>
            <a:r>
              <a:rPr lang="en-US" sz="2800" b="1" dirty="0" smtClean="0"/>
              <a:t>Establishing a diagnosis</a:t>
            </a:r>
          </a:p>
          <a:p>
            <a:pPr>
              <a:buNone/>
            </a:pPr>
            <a:endParaRPr lang="en-US" sz="2800" b="1" dirty="0" smtClean="0"/>
          </a:p>
          <a:p>
            <a:r>
              <a:rPr lang="en-US" sz="2800" dirty="0" smtClean="0">
                <a:solidFill>
                  <a:srgbClr val="FF0000"/>
                </a:solidFill>
              </a:rPr>
              <a:t>Forming and testing hypotheses is a pivotal component of the diagnostic evaluation </a:t>
            </a:r>
            <a:r>
              <a:rPr lang="en-US" sz="2800" dirty="0" smtClean="0"/>
              <a:t>carried out by internists. In order to establish a diagnosis, the internist has to put together a limited number of unifying hypotheses based on the clinical findings in the case. </a:t>
            </a:r>
          </a:p>
          <a:p>
            <a:r>
              <a:rPr lang="en-US" sz="2800" dirty="0" smtClean="0"/>
              <a:t>The internist attempts to either confirm or reject each hypothesis and thereby </a:t>
            </a:r>
            <a:r>
              <a:rPr lang="en-US" sz="2800" dirty="0" smtClean="0">
                <a:solidFill>
                  <a:srgbClr val="FF0000"/>
                </a:solidFill>
              </a:rPr>
              <a:t>narrow the list of differential diagnoses.</a:t>
            </a:r>
            <a:r>
              <a:rPr lang="en-US" sz="2800" dirty="0" smtClean="0"/>
              <a:t> The internist should be familiar with fundamental aspects of clinical decision-making</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1" cy="4311022"/>
          </a:xfrm>
        </p:spPr>
        <p:txBody>
          <a:bodyPr>
            <a:normAutofit/>
          </a:bodyPr>
          <a:lstStyle/>
          <a:p>
            <a:pPr>
              <a:buNone/>
            </a:pPr>
            <a:r>
              <a:rPr lang="en-US" sz="2800" b="1" dirty="0" smtClean="0"/>
              <a:t>Designing a therapeutic plan</a:t>
            </a:r>
          </a:p>
          <a:p>
            <a:pPr>
              <a:buNone/>
            </a:pPr>
            <a:endParaRPr lang="en-US" sz="2400" b="1" dirty="0" smtClean="0"/>
          </a:p>
          <a:p>
            <a:pPr>
              <a:buNone/>
            </a:pPr>
            <a:endParaRPr lang="en-US" sz="2400" b="1" dirty="0" smtClean="0"/>
          </a:p>
          <a:p>
            <a:r>
              <a:rPr lang="en-US" sz="2800" dirty="0" smtClean="0"/>
              <a:t>Depending on the diagnosis, the internist needs to consider a short-term or long-term management plan </a:t>
            </a:r>
            <a:r>
              <a:rPr lang="en-US" sz="2800" dirty="0" smtClean="0">
                <a:solidFill>
                  <a:srgbClr val="FF0000"/>
                </a:solidFill>
              </a:rPr>
              <a:t>based on scientific evidence, clinical judgment, and patient preference</a:t>
            </a:r>
          </a:p>
          <a:p>
            <a:pPr>
              <a:buNone/>
            </a:pPr>
            <a:endParaRPr lang="en-US" sz="2800" dirty="0" smtClean="0"/>
          </a:p>
          <a:p>
            <a:r>
              <a:rPr lang="en-US" sz="2800" dirty="0" smtClean="0"/>
              <a:t>ensure that the selected </a:t>
            </a:r>
            <a:r>
              <a:rPr lang="en-US" sz="2800" dirty="0" smtClean="0">
                <a:solidFill>
                  <a:srgbClr val="FF0000"/>
                </a:solidFill>
              </a:rPr>
              <a:t>treatment is cost-effective.</a:t>
            </a:r>
            <a:endParaRPr lang="en-US" sz="28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382000" cy="4572000"/>
          </a:xfrm>
        </p:spPr>
        <p:txBody>
          <a:bodyPr>
            <a:normAutofit fontScale="85000" lnSpcReduction="20000"/>
          </a:bodyPr>
          <a:lstStyle/>
          <a:p>
            <a:r>
              <a:rPr lang="en-US" dirty="0" smtClean="0"/>
              <a:t>Treatment must be founded on compassion and </a:t>
            </a:r>
            <a:r>
              <a:rPr lang="en-US" dirty="0" smtClean="0">
                <a:solidFill>
                  <a:srgbClr val="FF0000"/>
                </a:solidFill>
              </a:rPr>
              <a:t>the best interests of the patient.</a:t>
            </a:r>
          </a:p>
          <a:p>
            <a:r>
              <a:rPr lang="en-US" dirty="0" smtClean="0"/>
              <a:t>internist should </a:t>
            </a:r>
            <a:r>
              <a:rPr lang="en-US" dirty="0" smtClean="0">
                <a:solidFill>
                  <a:srgbClr val="FF0000"/>
                </a:solidFill>
              </a:rPr>
              <a:t>discuss the treatment options </a:t>
            </a:r>
            <a:r>
              <a:rPr lang="en-US" dirty="0" smtClean="0"/>
              <a:t>with the patient (and family members, when appropriate) and respect their preferences.</a:t>
            </a:r>
          </a:p>
          <a:p>
            <a:r>
              <a:rPr lang="en-US" dirty="0" smtClean="0"/>
              <a:t>The internist should </a:t>
            </a:r>
            <a:r>
              <a:rPr lang="en-US" dirty="0" smtClean="0">
                <a:solidFill>
                  <a:srgbClr val="FF0000"/>
                </a:solidFill>
              </a:rPr>
              <a:t>discuss the prognosis </a:t>
            </a:r>
            <a:r>
              <a:rPr lang="en-US" dirty="0" smtClean="0"/>
              <a:t>with the patient and consider limitation of therapy when appropriate, including ‘do not resuscitate’ </a:t>
            </a:r>
            <a:r>
              <a:rPr lang="en-US" dirty="0" smtClean="0">
                <a:solidFill>
                  <a:srgbClr val="FF0000"/>
                </a:solidFill>
              </a:rPr>
              <a:t>(DNR)orders</a:t>
            </a:r>
            <a:r>
              <a:rPr lang="en-US" dirty="0" smtClean="0"/>
              <a:t>.</a:t>
            </a:r>
          </a:p>
          <a:p>
            <a:r>
              <a:rPr lang="en-US" dirty="0" smtClean="0"/>
              <a:t> Internists should also be capable of providing </a:t>
            </a:r>
            <a:r>
              <a:rPr lang="en-US" dirty="0" smtClean="0">
                <a:solidFill>
                  <a:srgbClr val="FF0000"/>
                </a:solidFill>
              </a:rPr>
              <a:t>palliative care at the end of life</a:t>
            </a:r>
            <a:r>
              <a:rPr lang="en-US" dirty="0" smtClean="0"/>
              <a:t>. It is important that they recognize the need of acutely and chronically ill patients for nutritional support and physical therapy.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077200" cy="4495800"/>
          </a:xfrm>
        </p:spPr>
        <p:txBody>
          <a:bodyPr>
            <a:normAutofit lnSpcReduction="10000"/>
          </a:bodyPr>
          <a:lstStyle/>
          <a:p>
            <a:pPr>
              <a:buNone/>
            </a:pPr>
            <a:r>
              <a:rPr lang="en-US" sz="3000" b="1" dirty="0" smtClean="0"/>
              <a:t>Documentation of clinical findings</a:t>
            </a:r>
          </a:p>
          <a:p>
            <a:pPr>
              <a:buNone/>
            </a:pPr>
            <a:endParaRPr lang="en-US" sz="2400" b="1" dirty="0" smtClean="0"/>
          </a:p>
          <a:p>
            <a:r>
              <a:rPr lang="en-US" sz="2400" dirty="0" smtClean="0"/>
              <a:t>Internists must be able to </a:t>
            </a:r>
            <a:r>
              <a:rPr lang="en-US" sz="2400" dirty="0" smtClean="0">
                <a:solidFill>
                  <a:srgbClr val="FF0000"/>
                </a:solidFill>
              </a:rPr>
              <a:t>record the history</a:t>
            </a:r>
            <a:r>
              <a:rPr lang="en-US" sz="2400" dirty="0" smtClean="0"/>
              <a:t>, physical examination, laboratory studies, problem list, and differential diagnoses in a legible and comprehensive manner. </a:t>
            </a:r>
          </a:p>
          <a:p>
            <a:pPr>
              <a:buNone/>
            </a:pPr>
            <a:endParaRPr lang="en-US" sz="2400" dirty="0" smtClean="0"/>
          </a:p>
          <a:p>
            <a:r>
              <a:rPr lang="en-US" sz="2400" dirty="0" smtClean="0"/>
              <a:t> In addition, a </a:t>
            </a:r>
            <a:r>
              <a:rPr lang="en-US" sz="2400" dirty="0" smtClean="0">
                <a:solidFill>
                  <a:srgbClr val="FF0000"/>
                </a:solidFill>
              </a:rPr>
              <a:t>well-reasoned treatment plan </a:t>
            </a:r>
            <a:r>
              <a:rPr lang="en-US" sz="2400" dirty="0" smtClean="0"/>
              <a:t>should be documented in the record. The format of the case record, quality of information entered, accuracy of the assessment, and the reasoning behind the therapeutic plan are all important issues in clinical documentation.</a:t>
            </a:r>
            <a:endParaRPr lang="en-US"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077201" cy="4419600"/>
          </a:xfrm>
        </p:spPr>
        <p:txBody>
          <a:bodyPr>
            <a:normAutofit lnSpcReduction="10000"/>
          </a:bodyPr>
          <a:lstStyle/>
          <a:p>
            <a:pPr>
              <a:buNone/>
            </a:pPr>
            <a:r>
              <a:rPr lang="en-US" sz="3000" b="1" dirty="0" smtClean="0"/>
              <a:t>Management of medical emergencies</a:t>
            </a:r>
          </a:p>
          <a:p>
            <a:pPr>
              <a:buNone/>
            </a:pPr>
            <a:endParaRPr lang="en-US" sz="2400" b="1" dirty="0" smtClean="0"/>
          </a:p>
          <a:p>
            <a:r>
              <a:rPr lang="en-US" sz="2400" dirty="0" smtClean="0"/>
              <a:t>Internists need to be </a:t>
            </a:r>
            <a:r>
              <a:rPr lang="en-US" sz="2400" dirty="0" smtClean="0">
                <a:solidFill>
                  <a:srgbClr val="FF0000"/>
                </a:solidFill>
              </a:rPr>
              <a:t>able to handle common medical emergencies.</a:t>
            </a:r>
            <a:r>
              <a:rPr lang="en-US" sz="2400" dirty="0" smtClean="0"/>
              <a:t> They should be familiar with the triage of acutely ill patients based on the severity of illness and should acquire and maintain skills in basic and advanced life support.</a:t>
            </a:r>
          </a:p>
          <a:p>
            <a:pPr>
              <a:buNone/>
            </a:pPr>
            <a:endParaRPr lang="en-US" sz="2400" dirty="0" smtClean="0"/>
          </a:p>
          <a:p>
            <a:r>
              <a:rPr lang="en-US" sz="2400" dirty="0" smtClean="0"/>
              <a:t> Internists should possess the ability to take on </a:t>
            </a:r>
            <a:r>
              <a:rPr lang="en-US" sz="2400" dirty="0" smtClean="0">
                <a:solidFill>
                  <a:srgbClr val="FF0000"/>
                </a:solidFill>
              </a:rPr>
              <a:t>the role of the team leader in the emergency </a:t>
            </a:r>
            <a:r>
              <a:rPr lang="en-US" sz="2400" dirty="0" smtClean="0"/>
              <a:t>setting with the primary responsibility of integrating the care provided by the health care team.</a:t>
            </a:r>
            <a:endParaRPr lang="en-US"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1" y="1676400"/>
            <a:ext cx="8153400" cy="4648200"/>
          </a:xfrm>
        </p:spPr>
        <p:txBody>
          <a:bodyPr>
            <a:normAutofit/>
          </a:bodyPr>
          <a:lstStyle/>
          <a:p>
            <a:pPr>
              <a:buNone/>
            </a:pPr>
            <a:r>
              <a:rPr lang="en-US" sz="2800" b="1" dirty="0" smtClean="0"/>
              <a:t>Performing procedures</a:t>
            </a:r>
          </a:p>
          <a:p>
            <a:pPr>
              <a:buNone/>
            </a:pPr>
            <a:endParaRPr lang="en-US" sz="2400" b="1" dirty="0" smtClean="0"/>
          </a:p>
          <a:p>
            <a:r>
              <a:rPr lang="en-US" sz="2400" dirty="0" smtClean="0"/>
              <a:t>Internists must have the ability to perform the </a:t>
            </a:r>
            <a:r>
              <a:rPr lang="en-US" sz="2400" dirty="0" smtClean="0">
                <a:solidFill>
                  <a:srgbClr val="FF0000"/>
                </a:solidFill>
              </a:rPr>
              <a:t>diagnostic and therapeutic procedures considered essential </a:t>
            </a:r>
            <a:r>
              <a:rPr lang="en-US" sz="2400" dirty="0" smtClean="0"/>
              <a:t>for the practice of internal medicine</a:t>
            </a:r>
          </a:p>
          <a:p>
            <a:pPr>
              <a:buNone/>
            </a:pPr>
            <a:endParaRPr lang="en-US" sz="2400" dirty="0" smtClean="0"/>
          </a:p>
          <a:p>
            <a:r>
              <a:rPr lang="en-US" sz="2400" dirty="0" smtClean="0"/>
              <a:t>They should be </a:t>
            </a:r>
            <a:r>
              <a:rPr lang="en-US" sz="2400" dirty="0" smtClean="0">
                <a:solidFill>
                  <a:srgbClr val="FF0000"/>
                </a:solidFill>
              </a:rPr>
              <a:t>aware of the utility</a:t>
            </a:r>
            <a:r>
              <a:rPr lang="en-US" sz="2400" dirty="0" smtClean="0"/>
              <a:t>, indications and contraindications, complications, and </a:t>
            </a:r>
            <a:r>
              <a:rPr lang="en-US" sz="2400" dirty="0" smtClean="0">
                <a:solidFill>
                  <a:srgbClr val="FF0000"/>
                </a:solidFill>
              </a:rPr>
              <a:t>cost of commonly applied procedures.</a:t>
            </a:r>
            <a:endParaRPr lang="en-US" sz="2400"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81999" cy="4724400"/>
          </a:xfrm>
        </p:spPr>
        <p:txBody>
          <a:bodyPr>
            <a:normAutofit/>
          </a:bodyPr>
          <a:lstStyle/>
          <a:p>
            <a:pPr>
              <a:buNone/>
            </a:pPr>
            <a:r>
              <a:rPr lang="en-US" sz="2400" b="1" dirty="0" smtClean="0"/>
              <a:t>    Procedures performed by internists may vary between individual physicians, institutions, or countries</a:t>
            </a:r>
            <a:r>
              <a:rPr lang="en-US" sz="1900" b="1" dirty="0" smtClean="0"/>
              <a:t>.</a:t>
            </a:r>
          </a:p>
          <a:p>
            <a:pPr>
              <a:buNone/>
            </a:pPr>
            <a:endParaRPr lang="en-US" sz="1900" b="1" dirty="0" smtClean="0"/>
          </a:p>
          <a:p>
            <a:r>
              <a:rPr lang="en-US" sz="2000" dirty="0" smtClean="0"/>
              <a:t>phlebotomy, </a:t>
            </a:r>
          </a:p>
          <a:p>
            <a:r>
              <a:rPr lang="en-US" sz="2000" dirty="0" smtClean="0"/>
              <a:t>collection of arterial blood specimens and analysis of blood gases, </a:t>
            </a:r>
          </a:p>
          <a:p>
            <a:r>
              <a:rPr lang="en-US" sz="2000" dirty="0" smtClean="0"/>
              <a:t>urine analysis, </a:t>
            </a:r>
          </a:p>
          <a:p>
            <a:r>
              <a:rPr lang="en-US" sz="2000" dirty="0" smtClean="0"/>
              <a:t>electrocardiography,</a:t>
            </a:r>
          </a:p>
          <a:p>
            <a:r>
              <a:rPr lang="en-US" sz="2000" dirty="0" smtClean="0"/>
              <a:t>lumbar puncture, Bone marrow aspiration</a:t>
            </a:r>
          </a:p>
          <a:p>
            <a:r>
              <a:rPr lang="en-US" sz="2000" dirty="0" smtClean="0"/>
              <a:t> </a:t>
            </a:r>
            <a:r>
              <a:rPr lang="en-US" sz="2000" dirty="0" err="1" smtClean="0"/>
              <a:t>Thoracocentesis</a:t>
            </a:r>
            <a:r>
              <a:rPr lang="en-US" sz="2000" dirty="0" smtClean="0"/>
              <a:t>.</a:t>
            </a:r>
          </a:p>
          <a:p>
            <a:r>
              <a:rPr lang="en-US" sz="2000" dirty="0" smtClean="0"/>
              <a:t> However, with evolving technology, internists in some countries have begun to perform procedures that have belonged to subspecialties. </a:t>
            </a:r>
          </a:p>
          <a:p>
            <a:r>
              <a:rPr lang="en-US" sz="2000" dirty="0" smtClean="0"/>
              <a:t>cardiac ultrasound and endoscopy</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153401" cy="4082422"/>
          </a:xfrm>
        </p:spPr>
        <p:txBody>
          <a:bodyPr>
            <a:normAutofit/>
          </a:bodyPr>
          <a:lstStyle/>
          <a:p>
            <a:pPr>
              <a:buNone/>
            </a:pPr>
            <a:r>
              <a:rPr lang="en-US" sz="2800" b="1" dirty="0" smtClean="0"/>
              <a:t>Prevention</a:t>
            </a:r>
          </a:p>
          <a:p>
            <a:pPr>
              <a:buNone/>
            </a:pPr>
            <a:endParaRPr lang="en-US" sz="2600" b="1" dirty="0" smtClean="0"/>
          </a:p>
          <a:p>
            <a:r>
              <a:rPr lang="en-US" sz="2400" dirty="0" smtClean="0"/>
              <a:t>Prevention of illness is an important task that is central to internal medicine practice. </a:t>
            </a:r>
          </a:p>
          <a:p>
            <a:r>
              <a:rPr lang="en-US" sz="2400" dirty="0" smtClean="0">
                <a:solidFill>
                  <a:srgbClr val="FF0000"/>
                </a:solidFill>
              </a:rPr>
              <a:t>Internists need to master the principles of primary and secondary prevention. </a:t>
            </a:r>
          </a:p>
          <a:p>
            <a:r>
              <a:rPr lang="en-US" sz="2400" dirty="0" smtClean="0"/>
              <a:t>They should be aware of the benefits and disadvantages of screening and surveillance programs, and they should encourage lifestyle changes and other practices aimed at preventing disease.</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Medical knowledge</a:t>
            </a:r>
            <a:r>
              <a:rPr lang="en-US" b="1" dirty="0" smtClean="0"/>
              <a:t/>
            </a:r>
            <a:br>
              <a:rPr lang="en-US" b="1" dirty="0" smtClean="0"/>
            </a:br>
            <a:endParaRPr lang="en-US" b="1" dirty="0"/>
          </a:p>
        </p:txBody>
      </p:sp>
      <p:sp>
        <p:nvSpPr>
          <p:cNvPr id="3" name="Content Placeholder 2"/>
          <p:cNvSpPr>
            <a:spLocks noGrp="1"/>
          </p:cNvSpPr>
          <p:nvPr>
            <p:ph idx="1"/>
          </p:nvPr>
        </p:nvSpPr>
        <p:spPr>
          <a:xfrm>
            <a:off x="533400" y="1600200"/>
            <a:ext cx="8001001" cy="4648200"/>
          </a:xfrm>
        </p:spPr>
        <p:txBody>
          <a:bodyPr>
            <a:normAutofit/>
          </a:bodyPr>
          <a:lstStyle/>
          <a:p>
            <a:endParaRPr lang="en-US" dirty="0" smtClean="0"/>
          </a:p>
          <a:p>
            <a:r>
              <a:rPr lang="en-US" sz="2400" dirty="0" smtClean="0"/>
              <a:t>Internists need to develop a </a:t>
            </a:r>
            <a:r>
              <a:rPr lang="en-US" sz="2400" dirty="0" smtClean="0">
                <a:solidFill>
                  <a:srgbClr val="FF0000"/>
                </a:solidFill>
              </a:rPr>
              <a:t>broad knowledge base </a:t>
            </a:r>
            <a:r>
              <a:rPr lang="en-US" sz="2400" dirty="0" smtClean="0"/>
              <a:t>in internal medicine, information technology, medical management and team leadership, and social sciences. </a:t>
            </a:r>
          </a:p>
          <a:p>
            <a:r>
              <a:rPr lang="en-US" sz="2400" dirty="0" smtClean="0"/>
              <a:t>Internists should </a:t>
            </a:r>
            <a:r>
              <a:rPr lang="en-US" sz="2400" dirty="0" smtClean="0">
                <a:solidFill>
                  <a:srgbClr val="FF0000"/>
                </a:solidFill>
              </a:rPr>
              <a:t>understand the relevant scientific background and </a:t>
            </a:r>
            <a:r>
              <a:rPr lang="en-US" sz="2400" dirty="0" err="1" smtClean="0">
                <a:solidFill>
                  <a:srgbClr val="FF0000"/>
                </a:solidFill>
              </a:rPr>
              <a:t>pathophysiology</a:t>
            </a:r>
            <a:r>
              <a:rPr lang="en-US" sz="2400" dirty="0" smtClean="0">
                <a:solidFill>
                  <a:srgbClr val="FF0000"/>
                </a:solidFill>
              </a:rPr>
              <a:t> of the diseases </a:t>
            </a:r>
            <a:r>
              <a:rPr lang="en-US" sz="2400" dirty="0" smtClean="0"/>
              <a:t>they commonly manage and be capable of applying these in clinical practice.</a:t>
            </a:r>
          </a:p>
          <a:p>
            <a:r>
              <a:rPr lang="en-US" sz="2400" dirty="0" smtClean="0"/>
              <a:t> They should also be familiar with the key </a:t>
            </a:r>
            <a:r>
              <a:rPr lang="en-US" sz="2400" dirty="0" smtClean="0">
                <a:solidFill>
                  <a:srgbClr val="FF0000"/>
                </a:solidFill>
              </a:rPr>
              <a:t>principles of clinical epidemiology and biostatistics.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none" dirty="0"/>
              <a:t>Who is internist ?</a:t>
            </a:r>
          </a:p>
        </p:txBody>
      </p:sp>
      <p:sp>
        <p:nvSpPr>
          <p:cNvPr id="3" name="Content Placeholder 2"/>
          <p:cNvSpPr>
            <a:spLocks noGrp="1"/>
          </p:cNvSpPr>
          <p:nvPr>
            <p:ph idx="1"/>
          </p:nvPr>
        </p:nvSpPr>
        <p:spPr>
          <a:xfrm>
            <a:off x="685330" y="2367093"/>
            <a:ext cx="7772870" cy="3424107"/>
          </a:xfrm>
          <a:prstGeom prst="rect">
            <a:avLst/>
          </a:prstGeom>
        </p:spPr>
        <p:txBody>
          <a:bodyPr>
            <a:normAutofit fontScale="92500" lnSpcReduction="10000"/>
          </a:bodyPr>
          <a:lstStyle/>
          <a:p>
            <a:pPr>
              <a:lnSpc>
                <a:spcPct val="150000"/>
              </a:lnSpc>
              <a:buNone/>
            </a:pPr>
            <a:r>
              <a:rPr lang="en-US" altLang="en-US" sz="2800" b="1" i="1" dirty="0"/>
              <a:t>  </a:t>
            </a:r>
            <a:r>
              <a:rPr lang="en-US" altLang="en-US" sz="3200" b="1" i="1" cap="none" dirty="0"/>
              <a:t>Internal medicine physicians </a:t>
            </a:r>
            <a:r>
              <a:rPr lang="en-US" altLang="en-US" sz="3200" i="1" cap="none" dirty="0"/>
              <a:t>are specialists who </a:t>
            </a:r>
            <a:r>
              <a:rPr lang="en-US" altLang="en-US" sz="3200" i="1" u="sng" cap="none" dirty="0">
                <a:solidFill>
                  <a:srgbClr val="FF0000"/>
                </a:solidFill>
              </a:rPr>
              <a:t>apply scientific knowledge </a:t>
            </a:r>
            <a:r>
              <a:rPr lang="en-US" altLang="en-US" sz="3200" i="1" cap="none" dirty="0"/>
              <a:t>and </a:t>
            </a:r>
            <a:r>
              <a:rPr lang="en-US" altLang="en-US" sz="3200" i="1" u="sng" cap="none" dirty="0">
                <a:solidFill>
                  <a:srgbClr val="FF0000"/>
                </a:solidFill>
              </a:rPr>
              <a:t>clinical expertise</a:t>
            </a:r>
            <a:r>
              <a:rPr lang="en-US" altLang="en-US" sz="3200" i="1" cap="none" dirty="0">
                <a:solidFill>
                  <a:srgbClr val="FF0000"/>
                </a:solidFill>
              </a:rPr>
              <a:t> </a:t>
            </a:r>
            <a:r>
              <a:rPr lang="en-US" altLang="en-US" sz="3200" i="1" cap="none" dirty="0"/>
              <a:t>to the </a:t>
            </a:r>
            <a:r>
              <a:rPr lang="en-US" altLang="en-US" sz="3200" i="1" u="sng" cap="none" dirty="0">
                <a:solidFill>
                  <a:srgbClr val="FF0000"/>
                </a:solidFill>
              </a:rPr>
              <a:t>diagnosis</a:t>
            </a:r>
            <a:r>
              <a:rPr lang="en-US" altLang="en-US" sz="3200" i="1" cap="none" dirty="0">
                <a:solidFill>
                  <a:srgbClr val="FF0000"/>
                </a:solidFill>
              </a:rPr>
              <a:t>, </a:t>
            </a:r>
            <a:r>
              <a:rPr lang="en-US" altLang="en-US" sz="3200" i="1" u="sng" cap="none" dirty="0">
                <a:solidFill>
                  <a:srgbClr val="FF0000"/>
                </a:solidFill>
              </a:rPr>
              <a:t>treatment</a:t>
            </a:r>
            <a:r>
              <a:rPr lang="en-US" altLang="en-US" sz="3200" i="1" cap="none" dirty="0">
                <a:solidFill>
                  <a:srgbClr val="FF0000"/>
                </a:solidFill>
              </a:rPr>
              <a:t>,</a:t>
            </a:r>
            <a:r>
              <a:rPr lang="en-US" altLang="en-US" sz="3200" i="1" cap="none" dirty="0"/>
              <a:t> and </a:t>
            </a:r>
            <a:r>
              <a:rPr lang="en-US" altLang="en-US" sz="3200" i="1" u="sng" cap="none" dirty="0">
                <a:solidFill>
                  <a:srgbClr val="FF0000"/>
                </a:solidFill>
              </a:rPr>
              <a:t>compassionate care</a:t>
            </a:r>
            <a:r>
              <a:rPr lang="en-US" altLang="en-US" sz="3200" i="1" cap="none" dirty="0">
                <a:solidFill>
                  <a:srgbClr val="FF0000"/>
                </a:solidFill>
              </a:rPr>
              <a:t> </a:t>
            </a:r>
            <a:r>
              <a:rPr lang="en-US" altLang="en-US" sz="3200" i="1" cap="none" dirty="0"/>
              <a:t>of adults across the spectrum from health to complex illness</a:t>
            </a:r>
            <a:endParaRPr lang="en-US" sz="28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371600"/>
            <a:ext cx="7924800" cy="4539622"/>
          </a:xfrm>
        </p:spPr>
        <p:txBody>
          <a:bodyPr/>
          <a:lstStyle/>
          <a:p>
            <a:pPr>
              <a:buNone/>
            </a:pPr>
            <a:endParaRPr lang="en-US" dirty="0" smtClean="0"/>
          </a:p>
          <a:p>
            <a:pPr>
              <a:buNone/>
            </a:pPr>
            <a:endParaRPr lang="en-US" dirty="0" smtClean="0"/>
          </a:p>
          <a:p>
            <a:r>
              <a:rPr lang="en-US" sz="2400" dirty="0" smtClean="0"/>
              <a:t>Internists need to know the principles of </a:t>
            </a:r>
            <a:r>
              <a:rPr lang="en-US" sz="2400" dirty="0" smtClean="0">
                <a:solidFill>
                  <a:srgbClr val="FF0000"/>
                </a:solidFill>
              </a:rPr>
              <a:t>evidence-based medicine </a:t>
            </a:r>
            <a:r>
              <a:rPr lang="en-US" sz="2400" dirty="0" smtClean="0"/>
              <a:t>and the use of clinical guidelines in the management of patients.</a:t>
            </a:r>
          </a:p>
          <a:p>
            <a:r>
              <a:rPr lang="en-US" sz="2400" dirty="0" smtClean="0"/>
              <a:t> They should be familiar with benefits and problems associated with </a:t>
            </a:r>
            <a:r>
              <a:rPr lang="en-US" sz="2400" dirty="0" smtClean="0">
                <a:solidFill>
                  <a:srgbClr val="FF0000"/>
                </a:solidFill>
              </a:rPr>
              <a:t>guidelines </a:t>
            </a:r>
            <a:r>
              <a:rPr lang="en-US" sz="2400" dirty="0" smtClean="0"/>
              <a:t>and how their use relates to the care of individual patients.</a:t>
            </a:r>
          </a:p>
          <a:p>
            <a:r>
              <a:rPr lang="en-US" sz="2400" dirty="0" smtClean="0"/>
              <a:t> Internists should be able to read the </a:t>
            </a:r>
            <a:r>
              <a:rPr lang="en-US" sz="2400" dirty="0" smtClean="0">
                <a:solidFill>
                  <a:srgbClr val="FF0000"/>
                </a:solidFill>
              </a:rPr>
              <a:t>medical </a:t>
            </a:r>
            <a:r>
              <a:rPr lang="it-IT" sz="2400" dirty="0" smtClean="0">
                <a:solidFill>
                  <a:srgbClr val="FF0000"/>
                </a:solidFill>
              </a:rPr>
              <a:t>literature </a:t>
            </a:r>
            <a:r>
              <a:rPr lang="it-IT" sz="2400" dirty="0" smtClean="0"/>
              <a:t>in a critical manner.</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Communication skill</a:t>
            </a:r>
            <a:endParaRPr lang="en-US" sz="2800" b="1" dirty="0">
              <a:solidFill>
                <a:srgbClr val="FF0000"/>
              </a:solidFill>
            </a:endParaRPr>
          </a:p>
        </p:txBody>
      </p:sp>
      <p:sp>
        <p:nvSpPr>
          <p:cNvPr id="3" name="Content Placeholder 2"/>
          <p:cNvSpPr>
            <a:spLocks noGrp="1"/>
          </p:cNvSpPr>
          <p:nvPr>
            <p:ph idx="1"/>
          </p:nvPr>
        </p:nvSpPr>
        <p:spPr>
          <a:xfrm>
            <a:off x="381000" y="1600200"/>
            <a:ext cx="8229601" cy="5029200"/>
          </a:xfrm>
        </p:spPr>
        <p:txBody>
          <a:bodyPr>
            <a:normAutofit fontScale="92500"/>
          </a:bodyPr>
          <a:lstStyle/>
          <a:p>
            <a:pPr>
              <a:buNone/>
            </a:pPr>
            <a:r>
              <a:rPr lang="en-US" sz="2600" b="1" dirty="0" smtClean="0"/>
              <a:t>Communication skills required for obtaining a medical history</a:t>
            </a:r>
          </a:p>
          <a:p>
            <a:pPr>
              <a:buNone/>
            </a:pPr>
            <a:r>
              <a:rPr lang="en-US" dirty="0" smtClean="0"/>
              <a:t> </a:t>
            </a:r>
          </a:p>
          <a:p>
            <a:r>
              <a:rPr lang="en-US" sz="2400" dirty="0" smtClean="0"/>
              <a:t>Internists should be capable of </a:t>
            </a:r>
            <a:r>
              <a:rPr lang="en-US" sz="2400" dirty="0" smtClean="0">
                <a:solidFill>
                  <a:srgbClr val="FF0000"/>
                </a:solidFill>
              </a:rPr>
              <a:t>explaining carefully to patients and their families</a:t>
            </a:r>
            <a:r>
              <a:rPr lang="en-US" sz="2400" dirty="0" smtClean="0"/>
              <a:t> the results of the diagnostic process and the treatment required. </a:t>
            </a:r>
          </a:p>
          <a:p>
            <a:r>
              <a:rPr lang="en-US" sz="2400" dirty="0" smtClean="0">
                <a:solidFill>
                  <a:srgbClr val="FF0000"/>
                </a:solidFill>
              </a:rPr>
              <a:t>Clear description </a:t>
            </a:r>
            <a:r>
              <a:rPr lang="en-US" sz="2400" dirty="0" smtClean="0"/>
              <a:t>of the appropriate therapeutic measures, including the explanation of the effects of medications, their efficacy, side effects, and interactions.</a:t>
            </a:r>
          </a:p>
          <a:p>
            <a:r>
              <a:rPr lang="en-US" sz="2400" dirty="0" smtClean="0"/>
              <a:t>Internists should be able to </a:t>
            </a:r>
            <a:r>
              <a:rPr lang="en-US" sz="2400" dirty="0" smtClean="0">
                <a:solidFill>
                  <a:srgbClr val="FF0000"/>
                </a:solidFill>
              </a:rPr>
              <a:t>involve patients in the decision making process </a:t>
            </a:r>
            <a:r>
              <a:rPr lang="en-US" sz="2400" dirty="0" smtClean="0"/>
              <a:t>and to offer them rational choices when possible. </a:t>
            </a:r>
          </a:p>
          <a:p>
            <a:r>
              <a:rPr lang="en-US" sz="2400" dirty="0" smtClean="0"/>
              <a:t>Internists should also be able to communicate effectively with other physicians and health care professionals using </a:t>
            </a:r>
            <a:r>
              <a:rPr lang="en-US" sz="2400" dirty="0" smtClean="0">
                <a:solidFill>
                  <a:srgbClr val="FF0000"/>
                </a:solidFill>
              </a:rPr>
              <a:t>verbal, written, and electronic media</a:t>
            </a:r>
            <a:endParaRPr lang="en-US" sz="24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371600"/>
          </a:xfrm>
        </p:spPr>
        <p:txBody>
          <a:bodyPr>
            <a:normAutofit/>
          </a:bodyPr>
          <a:lstStyle/>
          <a:p>
            <a:r>
              <a:rPr lang="en-US" sz="3200" b="1" dirty="0" smtClean="0">
                <a:solidFill>
                  <a:srgbClr val="FF0000"/>
                </a:solidFill>
              </a:rPr>
              <a:t>Professionalism, ethical, and legal issues</a:t>
            </a:r>
            <a:endParaRPr lang="en-US" sz="3200" b="1" dirty="0">
              <a:solidFill>
                <a:srgbClr val="FF0000"/>
              </a:solidFill>
            </a:endParaRPr>
          </a:p>
        </p:txBody>
      </p:sp>
      <p:sp>
        <p:nvSpPr>
          <p:cNvPr id="3" name="Content Placeholder 2"/>
          <p:cNvSpPr>
            <a:spLocks noGrp="1"/>
          </p:cNvSpPr>
          <p:nvPr>
            <p:ph idx="1"/>
          </p:nvPr>
        </p:nvSpPr>
        <p:spPr>
          <a:xfrm>
            <a:off x="228600" y="1905000"/>
            <a:ext cx="8305801" cy="4006222"/>
          </a:xfrm>
        </p:spPr>
        <p:txBody>
          <a:bodyPr>
            <a:normAutofit/>
          </a:bodyPr>
          <a:lstStyle/>
          <a:p>
            <a:pPr>
              <a:buNone/>
            </a:pPr>
            <a:r>
              <a:rPr lang="en-US" sz="2400" dirty="0" smtClean="0"/>
              <a:t>      </a:t>
            </a:r>
            <a:r>
              <a:rPr lang="en-US" sz="2800" dirty="0" smtClean="0"/>
              <a:t>Internists should be familiar with the principles of professional behavior as outlined by the Charter on Medical Professionalism published jointly by</a:t>
            </a:r>
          </a:p>
          <a:p>
            <a:endParaRPr lang="en-US" sz="2800" dirty="0" smtClean="0"/>
          </a:p>
          <a:p>
            <a:r>
              <a:rPr lang="en-US" sz="2800" dirty="0" smtClean="0"/>
              <a:t>Medical Council</a:t>
            </a:r>
          </a:p>
          <a:p>
            <a:r>
              <a:rPr lang="en-US" sz="2800" dirty="0" smtClean="0"/>
              <a:t>College of Physicians</a:t>
            </a:r>
          </a:p>
          <a:p>
            <a:r>
              <a:rPr lang="en-US" sz="2800" dirty="0" smtClean="0"/>
              <a:t> Society of Medicine</a:t>
            </a:r>
          </a:p>
          <a:p>
            <a:r>
              <a:rPr lang="en-US" sz="2800" dirty="0" smtClean="0"/>
              <a:t>Physician’s Association</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8153401" cy="3853822"/>
          </a:xfrm>
        </p:spPr>
        <p:txBody>
          <a:bodyPr>
            <a:noAutofit/>
          </a:bodyPr>
          <a:lstStyle/>
          <a:p>
            <a:r>
              <a:rPr lang="en-US" sz="2400" dirty="0" smtClean="0"/>
              <a:t>They should </a:t>
            </a:r>
            <a:r>
              <a:rPr lang="en-US" sz="2400" dirty="0" smtClean="0">
                <a:solidFill>
                  <a:srgbClr val="FF0000"/>
                </a:solidFill>
              </a:rPr>
              <a:t>honor the principles of confidentiality, altruism, autonomy, and social justice in the practice of medicine</a:t>
            </a:r>
            <a:r>
              <a:rPr lang="en-US" sz="2400" dirty="0" smtClean="0"/>
              <a:t>. </a:t>
            </a:r>
          </a:p>
          <a:p>
            <a:pPr>
              <a:buNone/>
            </a:pPr>
            <a:endParaRPr lang="en-US" sz="2400" dirty="0" smtClean="0"/>
          </a:p>
          <a:p>
            <a:r>
              <a:rPr lang="en-US" sz="2400" dirty="0" smtClean="0"/>
              <a:t>Internists should put </a:t>
            </a:r>
            <a:r>
              <a:rPr lang="en-US" sz="2400" dirty="0" smtClean="0">
                <a:solidFill>
                  <a:srgbClr val="FF0000"/>
                </a:solidFill>
              </a:rPr>
              <a:t>patients’ well-being first </a:t>
            </a:r>
            <a:r>
              <a:rPr lang="en-US" sz="2400" dirty="0" smtClean="0"/>
              <a:t>and</a:t>
            </a:r>
          </a:p>
          <a:p>
            <a:pPr>
              <a:buNone/>
            </a:pPr>
            <a:r>
              <a:rPr lang="en-US" sz="2400" dirty="0" smtClean="0">
                <a:solidFill>
                  <a:srgbClr val="FF0000"/>
                </a:solidFill>
              </a:rPr>
              <a:t>     exhibit responsible attitudes toward society. </a:t>
            </a:r>
          </a:p>
          <a:p>
            <a:pPr>
              <a:buNone/>
            </a:pPr>
            <a:endParaRPr lang="en-US" sz="2400" dirty="0" smtClean="0"/>
          </a:p>
          <a:p>
            <a:r>
              <a:rPr lang="en-US" sz="2400" dirty="0" smtClean="0"/>
              <a:t>They should respect the views of patients and act with </a:t>
            </a:r>
            <a:r>
              <a:rPr lang="en-US" sz="2400" dirty="0" smtClean="0">
                <a:solidFill>
                  <a:srgbClr val="FF0000"/>
                </a:solidFill>
              </a:rPr>
              <a:t>honesty, empathy, and sensitivity</a:t>
            </a:r>
            <a:r>
              <a:rPr lang="en-US" sz="2200" dirty="0" smtClean="0">
                <a:solidFill>
                  <a:srgbClr val="FF0000"/>
                </a:solidFill>
              </a:rPr>
              <a:t>.</a:t>
            </a:r>
            <a:endParaRPr lang="en-US" sz="2200"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05000"/>
            <a:ext cx="8305801" cy="4006222"/>
          </a:xfrm>
        </p:spPr>
        <p:txBody>
          <a:bodyPr>
            <a:noAutofit/>
          </a:bodyPr>
          <a:lstStyle/>
          <a:p>
            <a:r>
              <a:rPr lang="en-US" sz="2400" dirty="0" smtClean="0"/>
              <a:t>They should promptly </a:t>
            </a:r>
            <a:r>
              <a:rPr lang="en-US" sz="2400" dirty="0" smtClean="0">
                <a:solidFill>
                  <a:srgbClr val="FF0000"/>
                </a:solidFill>
              </a:rPr>
              <a:t>inform patients (or their relatives) if a medical error occurs. </a:t>
            </a:r>
          </a:p>
          <a:p>
            <a:r>
              <a:rPr lang="en-US" sz="2400" dirty="0" smtClean="0"/>
              <a:t>Internists should display sensitivity to diversity in the community with respect to religion, culture, and socioeconomic status. </a:t>
            </a:r>
          </a:p>
          <a:p>
            <a:r>
              <a:rPr lang="en-US" sz="2400" dirty="0" smtClean="0"/>
              <a:t>They should practice medicine according to methods of </a:t>
            </a:r>
            <a:r>
              <a:rPr lang="en-US" sz="2400" dirty="0" smtClean="0">
                <a:solidFill>
                  <a:srgbClr val="FF0000"/>
                </a:solidFill>
              </a:rPr>
              <a:t>best practice guidelines. </a:t>
            </a:r>
          </a:p>
          <a:p>
            <a:r>
              <a:rPr lang="en-US" sz="2400" dirty="0" smtClean="0"/>
              <a:t>They should be conscientious and recognize the</a:t>
            </a:r>
          </a:p>
          <a:p>
            <a:pPr>
              <a:buNone/>
            </a:pPr>
            <a:r>
              <a:rPr lang="en-US" sz="2400" dirty="0" smtClean="0"/>
              <a:t>    importance of attention to detail. </a:t>
            </a:r>
            <a:r>
              <a:rPr lang="en-US" sz="2400" dirty="0" smtClean="0">
                <a:solidFill>
                  <a:srgbClr val="FF0000"/>
                </a:solidFill>
              </a:rPr>
              <a:t>Internists need to understand the importance of lifelong learning.</a:t>
            </a:r>
            <a:endParaRPr lang="en-US" sz="24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229601" cy="4006222"/>
          </a:xfrm>
        </p:spPr>
        <p:txBody>
          <a:bodyPr>
            <a:normAutofit/>
          </a:bodyPr>
          <a:lstStyle/>
          <a:p>
            <a:r>
              <a:rPr lang="en-US" sz="2400" dirty="0" smtClean="0"/>
              <a:t>They should recognize their personal limitations and be </a:t>
            </a:r>
            <a:r>
              <a:rPr lang="en-US" sz="2400" dirty="0" smtClean="0">
                <a:solidFill>
                  <a:srgbClr val="FF0000"/>
                </a:solidFill>
              </a:rPr>
              <a:t>open to </a:t>
            </a:r>
            <a:r>
              <a:rPr lang="en-US" sz="2400" dirty="0" smtClean="0">
                <a:solidFill>
                  <a:srgbClr val="FF0000"/>
                </a:solidFill>
              </a:rPr>
              <a:t>constructive criticism</a:t>
            </a:r>
            <a:r>
              <a:rPr lang="en-US" sz="2400" dirty="0" smtClean="0">
                <a:solidFill>
                  <a:srgbClr val="FF0000"/>
                </a:solidFill>
              </a:rPr>
              <a:t>. </a:t>
            </a:r>
          </a:p>
          <a:p>
            <a:pPr>
              <a:buNone/>
            </a:pPr>
            <a:endParaRPr lang="en-US" sz="2400" dirty="0" smtClean="0"/>
          </a:p>
          <a:p>
            <a:r>
              <a:rPr lang="en-US" sz="2400" dirty="0" smtClean="0"/>
              <a:t>They should </a:t>
            </a:r>
            <a:r>
              <a:rPr lang="en-US" sz="2400" dirty="0" smtClean="0">
                <a:solidFill>
                  <a:srgbClr val="FF0000"/>
                </a:solidFill>
              </a:rPr>
              <a:t>respect colleagues </a:t>
            </a:r>
            <a:r>
              <a:rPr lang="en-US" sz="2400" dirty="0" smtClean="0"/>
              <a:t>and be willing to consult them when needed. </a:t>
            </a:r>
          </a:p>
          <a:p>
            <a:endParaRPr lang="en-US" sz="2400" dirty="0" smtClean="0"/>
          </a:p>
          <a:p>
            <a:r>
              <a:rPr lang="en-US" sz="2400" dirty="0" smtClean="0"/>
              <a:t>Internists should maintain </a:t>
            </a:r>
            <a:r>
              <a:rPr lang="en-US" sz="2400" dirty="0" smtClean="0">
                <a:solidFill>
                  <a:srgbClr val="FF0000"/>
                </a:solidFill>
              </a:rPr>
              <a:t>comprehensive, timely, and legible medical records.</a:t>
            </a:r>
            <a:endParaRPr lang="en-US" sz="2400" dirty="0">
              <a:solidFill>
                <a:srgbClr val="FF0000"/>
              </a:solidFill>
              <a:latin typeface="Calibri" panose="020F0502020204030204" pitchFamily="34" charset="0"/>
            </a:endParaRPr>
          </a:p>
        </p:txBody>
      </p:sp>
    </p:spTree>
    <p:extLst>
      <p:ext uri="{BB962C8B-B14F-4D97-AF65-F5344CB8AC3E}">
        <p14:creationId xmlns="" xmlns:p14="http://schemas.microsoft.com/office/powerpoint/2010/main" val="3582783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Organizational planning and service management skills</a:t>
            </a:r>
            <a:endParaRPr lang="en-US" sz="2800" b="1" dirty="0">
              <a:solidFill>
                <a:srgbClr val="FF0000"/>
              </a:solidFill>
            </a:endParaRPr>
          </a:p>
        </p:txBody>
      </p:sp>
      <p:sp>
        <p:nvSpPr>
          <p:cNvPr id="3" name="Content Placeholder 2"/>
          <p:cNvSpPr>
            <a:spLocks noGrp="1"/>
          </p:cNvSpPr>
          <p:nvPr>
            <p:ph idx="1"/>
          </p:nvPr>
        </p:nvSpPr>
        <p:spPr>
          <a:xfrm>
            <a:off x="304800" y="1752600"/>
            <a:ext cx="8229601" cy="4158622"/>
          </a:xfrm>
        </p:spPr>
        <p:txBody>
          <a:bodyPr>
            <a:normAutofit/>
          </a:bodyPr>
          <a:lstStyle/>
          <a:p>
            <a:r>
              <a:rPr lang="en-US" sz="2400" dirty="0" smtClean="0"/>
              <a:t>Internists should </a:t>
            </a:r>
            <a:r>
              <a:rPr lang="en-US" sz="2400" dirty="0" smtClean="0">
                <a:solidFill>
                  <a:srgbClr val="FF0000"/>
                </a:solidFill>
              </a:rPr>
              <a:t>apply evidence-based and cost-effective strategies to the prevention, diagnosis, and treatment of disease. </a:t>
            </a:r>
          </a:p>
          <a:p>
            <a:endParaRPr lang="en-US" sz="2400" dirty="0" smtClean="0"/>
          </a:p>
          <a:p>
            <a:r>
              <a:rPr lang="en-US" sz="2400" dirty="0" smtClean="0"/>
              <a:t>They should be capable of utilizing the resources,</a:t>
            </a:r>
          </a:p>
          <a:p>
            <a:pPr>
              <a:buNone/>
            </a:pPr>
            <a:r>
              <a:rPr lang="en-US" sz="2400" dirty="0" smtClean="0"/>
              <a:t>      providers, and systems necessary to provide optimal patient care. </a:t>
            </a:r>
          </a:p>
          <a:p>
            <a:pPr>
              <a:buNone/>
            </a:pPr>
            <a:endParaRPr lang="en-US" sz="2400" dirty="0" smtClean="0"/>
          </a:p>
          <a:p>
            <a:r>
              <a:rPr lang="en-US" sz="2400" dirty="0" smtClean="0"/>
              <a:t>Internists should be familiar with the </a:t>
            </a:r>
            <a:r>
              <a:rPr lang="en-US" sz="2400" dirty="0" smtClean="0">
                <a:solidFill>
                  <a:srgbClr val="FF0000"/>
                </a:solidFill>
              </a:rPr>
              <a:t>essence of collaboration and teamwork in medicine.</a:t>
            </a:r>
            <a:endParaRPr lang="en-US" sz="24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382001" cy="4114800"/>
          </a:xfrm>
        </p:spPr>
        <p:txBody>
          <a:bodyPr>
            <a:normAutofit/>
          </a:bodyPr>
          <a:lstStyle/>
          <a:p>
            <a:r>
              <a:rPr lang="en-US" sz="2400" dirty="0" smtClean="0"/>
              <a:t>They need to know how a </a:t>
            </a:r>
            <a:r>
              <a:rPr lang="en-US" sz="2400" dirty="0" smtClean="0">
                <a:solidFill>
                  <a:srgbClr val="FF0000"/>
                </a:solidFill>
              </a:rPr>
              <a:t>team works effectively </a:t>
            </a:r>
            <a:r>
              <a:rPr lang="en-US" sz="2400" dirty="0" smtClean="0"/>
              <a:t>and how to be a team leader. </a:t>
            </a:r>
          </a:p>
          <a:p>
            <a:r>
              <a:rPr lang="en-US" sz="2400" dirty="0" smtClean="0"/>
              <a:t>Internists should be familiar with the relevance and </a:t>
            </a:r>
            <a:r>
              <a:rPr lang="en-US" sz="2400" dirty="0" smtClean="0">
                <a:solidFill>
                  <a:srgbClr val="FF0000"/>
                </a:solidFill>
              </a:rPr>
              <a:t>benefit of clinical governance</a:t>
            </a:r>
            <a:r>
              <a:rPr lang="en-US" sz="2400" dirty="0" smtClean="0"/>
              <a:t> and be willing to accept professional regulations and assessment of performance. </a:t>
            </a:r>
          </a:p>
          <a:p>
            <a:r>
              <a:rPr lang="en-US" sz="2400" dirty="0" smtClean="0"/>
              <a:t>Internists should be aware of time-management strategies. </a:t>
            </a:r>
          </a:p>
          <a:p>
            <a:r>
              <a:rPr lang="en-US" sz="2400" dirty="0" smtClean="0"/>
              <a:t>They should make effective </a:t>
            </a:r>
            <a:r>
              <a:rPr lang="en-US" sz="2400" dirty="0" smtClean="0">
                <a:solidFill>
                  <a:srgbClr val="FF0000"/>
                </a:solidFill>
              </a:rPr>
              <a:t>use of available resources and search for ways to cope with bureaucracy.</a:t>
            </a:r>
            <a:r>
              <a:rPr lang="en-US" sz="2400" dirty="0" smtClean="0"/>
              <a:t> Internists should facilitate the implementation of quality programs in the clinical practice setting.</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Academic activities — education and research</a:t>
            </a:r>
            <a:endParaRPr lang="en-US" sz="3200" b="1" dirty="0">
              <a:solidFill>
                <a:srgbClr val="FF0000"/>
              </a:solidFill>
            </a:endParaRPr>
          </a:p>
        </p:txBody>
      </p:sp>
      <p:sp>
        <p:nvSpPr>
          <p:cNvPr id="3" name="Content Placeholder 2"/>
          <p:cNvSpPr>
            <a:spLocks noGrp="1"/>
          </p:cNvSpPr>
          <p:nvPr>
            <p:ph idx="1"/>
          </p:nvPr>
        </p:nvSpPr>
        <p:spPr>
          <a:xfrm>
            <a:off x="304800" y="1752600"/>
            <a:ext cx="8229601" cy="4419600"/>
          </a:xfrm>
        </p:spPr>
        <p:txBody>
          <a:bodyPr>
            <a:normAutofit lnSpcReduction="10000"/>
          </a:bodyPr>
          <a:lstStyle/>
          <a:p>
            <a:pPr>
              <a:buNone/>
            </a:pPr>
            <a:r>
              <a:rPr lang="en-US" sz="2200" b="1" dirty="0" smtClean="0"/>
              <a:t>Graduate and postgraduate teaching</a:t>
            </a:r>
          </a:p>
          <a:p>
            <a:r>
              <a:rPr lang="en-US" sz="2400" dirty="0" smtClean="0">
                <a:solidFill>
                  <a:srgbClr val="FF0000"/>
                </a:solidFill>
              </a:rPr>
              <a:t>Teaching medical students and postgraduate trainees </a:t>
            </a:r>
            <a:r>
              <a:rPr lang="en-US" sz="2400" dirty="0" smtClean="0"/>
              <a:t>in  internal medicine is a fundamental task of internists. </a:t>
            </a:r>
          </a:p>
          <a:p>
            <a:pPr>
              <a:buNone/>
            </a:pPr>
            <a:endParaRPr lang="en-US" sz="2400" dirty="0" smtClean="0"/>
          </a:p>
          <a:p>
            <a:r>
              <a:rPr lang="en-US" sz="2400" dirty="0" smtClean="0"/>
              <a:t>They have to be </a:t>
            </a:r>
            <a:r>
              <a:rPr lang="en-US" sz="2400" dirty="0" smtClean="0">
                <a:solidFill>
                  <a:srgbClr val="FF0000"/>
                </a:solidFill>
              </a:rPr>
              <a:t>familiar with advances in education, </a:t>
            </a:r>
            <a:r>
              <a:rPr lang="en-US" sz="2400" dirty="0" smtClean="0"/>
              <a:t>including  problem-based learning as well as assessment and feedback.</a:t>
            </a:r>
          </a:p>
          <a:p>
            <a:pPr>
              <a:buNone/>
            </a:pPr>
            <a:endParaRPr lang="en-US" sz="2400" dirty="0" smtClean="0"/>
          </a:p>
          <a:p>
            <a:r>
              <a:rPr lang="en-US" sz="2400" dirty="0" smtClean="0"/>
              <a:t>Internists need to </a:t>
            </a:r>
            <a:r>
              <a:rPr lang="en-US" sz="2400" dirty="0" smtClean="0">
                <a:solidFill>
                  <a:srgbClr val="FF0000"/>
                </a:solidFill>
              </a:rPr>
              <a:t>serve as mentors and role models for students and physicians in training. </a:t>
            </a:r>
            <a:r>
              <a:rPr lang="en-US" sz="2400" dirty="0" smtClean="0"/>
              <a:t>They should also possess skills to deliver an effective presentation when teaching in a lecture format.</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305801" cy="4158622"/>
          </a:xfrm>
        </p:spPr>
        <p:txBody>
          <a:bodyPr>
            <a:normAutofit/>
          </a:bodyPr>
          <a:lstStyle/>
          <a:p>
            <a:pPr>
              <a:buNone/>
            </a:pPr>
            <a:r>
              <a:rPr lang="en-US" sz="2400" b="1" dirty="0" smtClean="0"/>
              <a:t>Continuing education</a:t>
            </a:r>
          </a:p>
          <a:p>
            <a:pPr>
              <a:buNone/>
            </a:pPr>
            <a:endParaRPr lang="en-US" sz="2200" b="1" dirty="0" smtClean="0"/>
          </a:p>
          <a:p>
            <a:r>
              <a:rPr lang="en-US" sz="2400" dirty="0" smtClean="0"/>
              <a:t>Internists should demonstrate commitment to </a:t>
            </a:r>
            <a:r>
              <a:rPr lang="en-US" sz="2400" dirty="0" smtClean="0">
                <a:solidFill>
                  <a:srgbClr val="FF0000"/>
                </a:solidFill>
              </a:rPr>
              <a:t>continuous professional development. </a:t>
            </a:r>
          </a:p>
          <a:p>
            <a:r>
              <a:rPr lang="en-US" sz="2400" dirty="0" smtClean="0"/>
              <a:t>The internist should always </a:t>
            </a:r>
            <a:r>
              <a:rPr lang="en-US" sz="2400" dirty="0" smtClean="0">
                <a:solidFill>
                  <a:srgbClr val="FF0000"/>
                </a:solidFill>
              </a:rPr>
              <a:t>recognize personal errors </a:t>
            </a:r>
            <a:r>
              <a:rPr lang="en-US" sz="2400" dirty="0" smtClean="0"/>
              <a:t>and attempt to learn from them. He or she should become familiar with the use of information technology to access information and facilitate educational activities. </a:t>
            </a:r>
          </a:p>
          <a:p>
            <a:r>
              <a:rPr lang="en-US" sz="2400" dirty="0" smtClean="0"/>
              <a:t>The internist should identify </a:t>
            </a:r>
            <a:r>
              <a:rPr lang="en-US" sz="2400" dirty="0" smtClean="0">
                <a:solidFill>
                  <a:srgbClr val="FF0000"/>
                </a:solidFill>
              </a:rPr>
              <a:t>areas for improvement and implement strategies, based on scientific evidence, to enhance patient care.</a:t>
            </a:r>
            <a:endParaRPr lang="en-US" sz="2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5791200"/>
          </a:xfrm>
        </p:spPr>
        <p:txBody>
          <a:bodyPr>
            <a:normAutofit/>
          </a:bodyPr>
          <a:lstStyle/>
          <a:p>
            <a:pPr algn="ctr">
              <a:buNone/>
            </a:pPr>
            <a:r>
              <a:rPr lang="en-US" sz="2800" b="1" dirty="0" smtClean="0"/>
              <a:t>The roles and abilities of the internist</a:t>
            </a:r>
            <a:endParaRPr lang="en-US" sz="2800" b="1" dirty="0">
              <a:solidFill>
                <a:schemeClr val="tx1"/>
              </a:solidFill>
              <a:latin typeface="Calibri" panose="020F0502020204030204" pitchFamily="34" charset="0"/>
            </a:endParaRPr>
          </a:p>
        </p:txBody>
      </p:sp>
      <p:sp>
        <p:nvSpPr>
          <p:cNvPr id="4" name="Rectangle 3"/>
          <p:cNvSpPr/>
          <p:nvPr/>
        </p:nvSpPr>
        <p:spPr>
          <a:xfrm>
            <a:off x="914400" y="1447800"/>
            <a:ext cx="7848600" cy="4524315"/>
          </a:xfrm>
          <a:prstGeom prst="rect">
            <a:avLst/>
          </a:prstGeom>
        </p:spPr>
        <p:txBody>
          <a:bodyPr wrap="square">
            <a:spAutoFit/>
          </a:bodyPr>
          <a:lstStyle/>
          <a:p>
            <a:pPr>
              <a:buFont typeface="Arial" pitchFamily="34" charset="0"/>
              <a:buChar char="•"/>
            </a:pPr>
            <a:r>
              <a:rPr lang="en-US" sz="2400" dirty="0" smtClean="0"/>
              <a:t>The principal role of internists is to provide </a:t>
            </a:r>
            <a:r>
              <a:rPr lang="en-US" sz="2400" dirty="0" smtClean="0">
                <a:solidFill>
                  <a:srgbClr val="FF0000"/>
                </a:solidFill>
              </a:rPr>
              <a:t>medical care for adults.</a:t>
            </a:r>
          </a:p>
          <a:p>
            <a:pPr>
              <a:buFont typeface="Arial" pitchFamily="34" charset="0"/>
              <a:buChar char="•"/>
            </a:pPr>
            <a:r>
              <a:rPr lang="en-US" sz="2400" dirty="0" smtClean="0"/>
              <a:t> Certain professional attributes are required for the</a:t>
            </a:r>
          </a:p>
          <a:p>
            <a:r>
              <a:rPr lang="en-US" sz="2400" dirty="0" smtClean="0"/>
              <a:t>internist to be successful in a rapidly evolving world of medicine. </a:t>
            </a:r>
          </a:p>
          <a:p>
            <a:pPr>
              <a:buFont typeface="Arial" pitchFamily="34" charset="0"/>
              <a:buChar char="•"/>
            </a:pPr>
            <a:r>
              <a:rPr lang="en-US" sz="2400" dirty="0" smtClean="0"/>
              <a:t>As a member of a health care team, </a:t>
            </a:r>
            <a:r>
              <a:rPr lang="en-US" sz="2400" dirty="0" smtClean="0">
                <a:solidFill>
                  <a:srgbClr val="FF0000"/>
                </a:solidFill>
              </a:rPr>
              <a:t>the internist</a:t>
            </a:r>
          </a:p>
          <a:p>
            <a:r>
              <a:rPr lang="en-US" sz="2400" dirty="0" smtClean="0"/>
              <a:t>has to effectively </a:t>
            </a:r>
            <a:r>
              <a:rPr lang="en-US" sz="2400" dirty="0" smtClean="0">
                <a:solidFill>
                  <a:srgbClr val="FF0000"/>
                </a:solidFill>
              </a:rPr>
              <a:t>coordinate the care provided by other professionals</a:t>
            </a:r>
            <a:r>
              <a:rPr lang="en-US" sz="2400" dirty="0" smtClean="0"/>
              <a:t> for the benefit of the patient. </a:t>
            </a:r>
          </a:p>
          <a:p>
            <a:endParaRPr lang="en-US" sz="2400" dirty="0" smtClean="0"/>
          </a:p>
          <a:p>
            <a:pPr>
              <a:buFont typeface="Arial" pitchFamily="34" charset="0"/>
              <a:buChar char="•"/>
            </a:pPr>
            <a:r>
              <a:rPr lang="en-US" sz="2400" dirty="0" smtClean="0"/>
              <a:t>Internists should also facilitate and support the participation of patients in their own care and aid them in making decisions regarding health Issues..</a:t>
            </a: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81200"/>
            <a:ext cx="8305800" cy="3930022"/>
          </a:xfrm>
        </p:spPr>
        <p:txBody>
          <a:bodyPr>
            <a:noAutofit/>
          </a:bodyPr>
          <a:lstStyle/>
          <a:p>
            <a:pPr>
              <a:buNone/>
            </a:pPr>
            <a:r>
              <a:rPr lang="en-US" sz="2400" b="1" dirty="0" smtClean="0"/>
              <a:t>Clinical and basic research</a:t>
            </a:r>
          </a:p>
          <a:p>
            <a:pPr>
              <a:buNone/>
            </a:pPr>
            <a:endParaRPr lang="en-US" sz="2400" b="1" dirty="0" smtClean="0"/>
          </a:p>
          <a:p>
            <a:r>
              <a:rPr lang="en-US" sz="2400" dirty="0" smtClean="0"/>
              <a:t>Internists must be familiar with the </a:t>
            </a:r>
            <a:r>
              <a:rPr lang="en-US" sz="2400" dirty="0" smtClean="0">
                <a:solidFill>
                  <a:srgbClr val="FF0000"/>
                </a:solidFill>
              </a:rPr>
              <a:t>scientific basis of</a:t>
            </a:r>
          </a:p>
          <a:p>
            <a:pPr>
              <a:buNone/>
            </a:pPr>
            <a:r>
              <a:rPr lang="en-US" sz="2400" dirty="0" smtClean="0">
                <a:solidFill>
                  <a:srgbClr val="FF0000"/>
                </a:solidFill>
              </a:rPr>
              <a:t>      medicine and the use of scientific method in medical</a:t>
            </a:r>
          </a:p>
          <a:p>
            <a:pPr>
              <a:buNone/>
            </a:pPr>
            <a:r>
              <a:rPr lang="en-US" sz="2400" dirty="0" smtClean="0">
                <a:solidFill>
                  <a:srgbClr val="FF0000"/>
                </a:solidFill>
              </a:rPr>
              <a:t>      research. </a:t>
            </a:r>
          </a:p>
          <a:p>
            <a:r>
              <a:rPr lang="en-US" sz="2400" dirty="0" smtClean="0"/>
              <a:t>They should understand the fundamental aspects of</a:t>
            </a:r>
          </a:p>
          <a:p>
            <a:pPr>
              <a:buNone/>
            </a:pPr>
            <a:r>
              <a:rPr lang="en-US" sz="2400" dirty="0" smtClean="0"/>
              <a:t>      </a:t>
            </a:r>
            <a:r>
              <a:rPr lang="en-US" sz="2400" dirty="0" smtClean="0">
                <a:solidFill>
                  <a:srgbClr val="FF0000"/>
                </a:solidFill>
              </a:rPr>
              <a:t>biomedical science </a:t>
            </a:r>
            <a:r>
              <a:rPr lang="en-US" sz="2400" dirty="0" smtClean="0"/>
              <a:t>and its application in research. </a:t>
            </a:r>
          </a:p>
          <a:p>
            <a:r>
              <a:rPr lang="en-US" sz="2400" dirty="0" smtClean="0"/>
              <a:t>They should also be able to critically review the results of research studies. </a:t>
            </a:r>
          </a:p>
          <a:p>
            <a:r>
              <a:rPr lang="en-US" sz="2400" dirty="0" smtClean="0"/>
              <a:t>Internists should have the ability to report clinical</a:t>
            </a:r>
          </a:p>
          <a:p>
            <a:pPr>
              <a:buNone/>
            </a:pPr>
            <a:r>
              <a:rPr lang="en-US" sz="2400" dirty="0" smtClean="0"/>
              <a:t>     findings or results of research studies.</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344557"/>
            <a:ext cx="7773338" cy="1338470"/>
          </a:xfrm>
        </p:spPr>
        <p:txBody>
          <a:bodyPr>
            <a:normAutofit/>
          </a:bodyPr>
          <a:lstStyle/>
          <a:p>
            <a:r>
              <a:rPr lang="en-US" sz="4000" b="1" cap="none" dirty="0"/>
              <a:t>Standards of care</a:t>
            </a:r>
          </a:p>
        </p:txBody>
      </p:sp>
      <p:sp>
        <p:nvSpPr>
          <p:cNvPr id="3" name="Content Placeholder 2"/>
          <p:cNvSpPr>
            <a:spLocks noGrp="1"/>
          </p:cNvSpPr>
          <p:nvPr>
            <p:ph idx="1"/>
          </p:nvPr>
        </p:nvSpPr>
        <p:spPr>
          <a:xfrm>
            <a:off x="304800" y="1475874"/>
            <a:ext cx="8310749" cy="5382126"/>
          </a:xfrm>
          <a:prstGeom prst="rect">
            <a:avLst/>
          </a:prstGeom>
        </p:spPr>
        <p:txBody>
          <a:bodyPr>
            <a:normAutofit/>
          </a:bodyPr>
          <a:lstStyle/>
          <a:p>
            <a:pPr>
              <a:lnSpc>
                <a:spcPct val="160000"/>
              </a:lnSpc>
              <a:buFont typeface="Wingdings" panose="05000000000000000000" pitchFamily="2" charset="2"/>
              <a:buChar char="§"/>
            </a:pPr>
            <a:r>
              <a:rPr lang="en-US" sz="3000" b="1" cap="none" dirty="0"/>
              <a:t>A standard of care can also refer to </a:t>
            </a:r>
          </a:p>
          <a:p>
            <a:pPr lvl="1">
              <a:lnSpc>
                <a:spcPct val="160000"/>
              </a:lnSpc>
              <a:buFont typeface="Wingdings" panose="05000000000000000000" pitchFamily="2" charset="2"/>
              <a:buChar char="Ø"/>
            </a:pPr>
            <a:r>
              <a:rPr lang="en-US" sz="2400" cap="none" dirty="0"/>
              <a:t>Informal or formal guidelines generally accepted in the medical community</a:t>
            </a:r>
          </a:p>
          <a:p>
            <a:pPr lvl="1">
              <a:lnSpc>
                <a:spcPct val="160000"/>
              </a:lnSpc>
              <a:buFont typeface="Wingdings" panose="05000000000000000000" pitchFamily="2" charset="2"/>
              <a:buChar char="Ø"/>
            </a:pPr>
            <a:r>
              <a:rPr lang="en-US" sz="2400" cap="none" dirty="0"/>
              <a:t>Developed by a specialist society or organization </a:t>
            </a:r>
          </a:p>
          <a:p>
            <a:pPr lvl="1">
              <a:lnSpc>
                <a:spcPct val="160000"/>
              </a:lnSpc>
              <a:buFont typeface="Wingdings" panose="05000000000000000000" pitchFamily="2" charset="2"/>
              <a:buChar char="Ø"/>
            </a:pPr>
            <a:r>
              <a:rPr lang="en-US" sz="2400" cap="none" dirty="0"/>
              <a:t>Sometimes simply developed over time or as the result of clinical trial findings</a:t>
            </a:r>
          </a:p>
          <a:p>
            <a:pPr lvl="1">
              <a:lnSpc>
                <a:spcPct val="160000"/>
              </a:lnSpc>
              <a:buFont typeface="Wingdings" panose="05000000000000000000" pitchFamily="2" charset="2"/>
              <a:buChar char="Ø"/>
            </a:pPr>
            <a:r>
              <a:rPr lang="en-US" sz="2400" cap="none" dirty="0"/>
              <a:t>That standard care, experts would agree with as most appropriate or "best practice"</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406"/>
            <a:ext cx="8229600" cy="1143000"/>
          </a:xfrm>
        </p:spPr>
        <p:txBody>
          <a:bodyPr/>
          <a:lstStyle/>
          <a:p>
            <a:r>
              <a:rPr lang="en-US" dirty="0" smtClean="0">
                <a:latin typeface="Aharoni" pitchFamily="2" charset="-79"/>
                <a:cs typeface="Aharoni" pitchFamily="2" charset="-79"/>
              </a:rPr>
              <a:t>What is Standard ?</a:t>
            </a:r>
            <a:endParaRPr lang="en-US" dirty="0">
              <a:latin typeface="Aharoni" pitchFamily="2" charset="-79"/>
              <a:cs typeface="Aharoni" pitchFamily="2" charset="-79"/>
            </a:endParaRPr>
          </a:p>
        </p:txBody>
      </p:sp>
      <p:pic>
        <p:nvPicPr>
          <p:cNvPr id="1027" name="Picture 3"/>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685800" y="1371600"/>
            <a:ext cx="7896396" cy="46783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109495992"/>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BEBA8EAE-BF5A-486C-A8C5-ECC9F3942E4B}">
                <a14:imgProps xmlns:a14="http://schemas.microsoft.com/office/drawing/2010/main" xmlns="">
                  <a14:imgLayer r:embed="rId3">
                    <a14:imgEffect>
                      <a14:artisticTexturizer/>
                    </a14:imgEffect>
                  </a14:imgLayer>
                </a14:imgProps>
              </a:ext>
            </a:extLst>
          </a:blip>
          <a:srcRect/>
          <a:stretch>
            <a:fillRect/>
          </a:stretch>
        </p:blipFill>
        <p:spPr bwMode="auto">
          <a:xfrm>
            <a:off x="546182" y="949246"/>
            <a:ext cx="7683885" cy="5272452"/>
          </a:xfrm>
          <a:prstGeom prst="rect">
            <a:avLst/>
          </a:prstGeom>
          <a:ln>
            <a:noFill/>
          </a:ln>
          <a:effectLst>
            <a:softEdge rad="635000"/>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05000"/>
            <a:ext cx="8991599" cy="4953000"/>
          </a:xfrm>
        </p:spPr>
        <p:txBody>
          <a:bodyPr>
            <a:normAutofit/>
          </a:bodyPr>
          <a:lstStyle/>
          <a:p>
            <a:endParaRPr lang="en-US" sz="2400" dirty="0" smtClean="0"/>
          </a:p>
          <a:p>
            <a:r>
              <a:rPr lang="en-US" sz="2400" dirty="0" smtClean="0"/>
              <a:t> </a:t>
            </a:r>
            <a:r>
              <a:rPr lang="en-US" sz="2800" dirty="0" smtClean="0"/>
              <a:t>A </a:t>
            </a:r>
            <a:r>
              <a:rPr lang="en-US" sz="2800" b="1" dirty="0" smtClean="0"/>
              <a:t>Clinical</a:t>
            </a:r>
            <a:r>
              <a:rPr lang="en-US" sz="2800" dirty="0" smtClean="0"/>
              <a:t> Care </a:t>
            </a:r>
            <a:r>
              <a:rPr lang="en-US" sz="2800" b="1" dirty="0" smtClean="0"/>
              <a:t>Standard</a:t>
            </a:r>
            <a:r>
              <a:rPr lang="en-US" sz="2800" dirty="0" smtClean="0"/>
              <a:t> is a small number of quality statements that describe the care patients should be offered by health professionals and health services for a specific </a:t>
            </a:r>
            <a:r>
              <a:rPr lang="en-US" sz="2800" b="1" dirty="0" smtClean="0"/>
              <a:t>clinical</a:t>
            </a:r>
            <a:r>
              <a:rPr lang="en-US" sz="2800" dirty="0" smtClean="0"/>
              <a:t> condition or defined </a:t>
            </a:r>
            <a:r>
              <a:rPr lang="en-US" sz="2800" b="1" dirty="0" smtClean="0"/>
              <a:t>clinical</a:t>
            </a:r>
            <a:r>
              <a:rPr lang="en-US" sz="2800" dirty="0" smtClean="0"/>
              <a:t> </a:t>
            </a:r>
          </a:p>
          <a:p>
            <a:pPr>
              <a:buNone/>
            </a:pPr>
            <a:r>
              <a:rPr lang="en-US" sz="2800" dirty="0" smtClean="0"/>
              <a:t>   pathway in line with current best evidence.</a:t>
            </a:r>
          </a:p>
          <a:p>
            <a:pPr>
              <a:buNone/>
            </a:pPr>
            <a:endParaRPr lang="en-US" sz="2800" dirty="0" smtClean="0"/>
          </a:p>
          <a:p>
            <a:pPr>
              <a:buNone/>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1" y="1905000"/>
            <a:ext cx="7086600" cy="4343400"/>
          </a:xfrm>
        </p:spPr>
        <p:txBody>
          <a:bodyPr>
            <a:normAutofit/>
          </a:bodyPr>
          <a:lstStyle/>
          <a:p>
            <a:r>
              <a:rPr lang="en-US" sz="2800" dirty="0" smtClean="0"/>
              <a:t>A </a:t>
            </a:r>
            <a:r>
              <a:rPr lang="en-US" sz="2800" b="1" dirty="0" smtClean="0"/>
              <a:t>clinical care</a:t>
            </a:r>
            <a:r>
              <a:rPr lang="en-US" sz="2800" dirty="0" smtClean="0"/>
              <a:t> team for a given patient consists of the health professionals—physicians, advanced practice registered nurses, other registered nurses, physician assistants, </a:t>
            </a:r>
            <a:r>
              <a:rPr lang="en-US" sz="2800" b="1" dirty="0" smtClean="0"/>
              <a:t>clinical</a:t>
            </a:r>
            <a:r>
              <a:rPr lang="en-US" sz="2800" dirty="0" smtClean="0"/>
              <a:t> pharmacists, and other health </a:t>
            </a:r>
            <a:r>
              <a:rPr lang="en-US" sz="2800" b="1" dirty="0" smtClean="0"/>
              <a:t>care</a:t>
            </a:r>
            <a:r>
              <a:rPr lang="en-US" sz="2800" dirty="0" smtClean="0"/>
              <a:t> professionals—with the training and skills needed to provide high-quality, coordinated </a:t>
            </a:r>
            <a:r>
              <a:rPr lang="en-US" sz="2800" b="1" dirty="0" smtClean="0"/>
              <a:t>care</a:t>
            </a:r>
            <a:r>
              <a:rPr lang="en-US" sz="2800" dirty="0" smtClean="0"/>
              <a:t> specific </a:t>
            </a: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772400" cy="1280890"/>
          </a:xfrm>
        </p:spPr>
        <p:txBody>
          <a:bodyPr>
            <a:normAutofit fontScale="90000"/>
          </a:bodyPr>
          <a:lstStyle/>
          <a:p>
            <a:r>
              <a:rPr lang="en-US" b="1" dirty="0" smtClean="0"/>
              <a:t> Definition of Standard of care</a:t>
            </a:r>
            <a:br>
              <a:rPr lang="en-US" b="1" dirty="0" smtClean="0"/>
            </a:br>
            <a:endParaRPr lang="en-US" b="1" dirty="0"/>
          </a:p>
        </p:txBody>
      </p:sp>
      <p:sp>
        <p:nvSpPr>
          <p:cNvPr id="3" name="Content Placeholder 2"/>
          <p:cNvSpPr>
            <a:spLocks noGrp="1"/>
          </p:cNvSpPr>
          <p:nvPr>
            <p:ph idx="1"/>
          </p:nvPr>
        </p:nvSpPr>
        <p:spPr>
          <a:xfrm>
            <a:off x="0" y="1981200"/>
            <a:ext cx="8991599" cy="4800600"/>
          </a:xfrm>
        </p:spPr>
        <p:txBody>
          <a:bodyPr>
            <a:normAutofit/>
          </a:bodyPr>
          <a:lstStyle/>
          <a:p>
            <a:r>
              <a:rPr lang="en-US" sz="2400" dirty="0" smtClean="0"/>
              <a:t> 1. A diagnostic and treatment process that a clinician should follow for a certain type of patient, illness, or clinical circumstance. (</a:t>
            </a:r>
            <a:r>
              <a:rPr lang="en-US" sz="2400" b="1" i="1" dirty="0" smtClean="0"/>
              <a:t>New England Journal of Medicine, 2004)</a:t>
            </a:r>
          </a:p>
          <a:p>
            <a:pPr>
              <a:buNone/>
            </a:pPr>
            <a:endParaRPr lang="en-US" sz="2400" dirty="0" smtClean="0"/>
          </a:p>
          <a:p>
            <a:r>
              <a:rPr lang="en-US" sz="2400" dirty="0" smtClean="0"/>
              <a:t>2. In legal terms, the level at which the average, prudent provider in a given community would practice. It is how similarly qualified practitioners would have managed the patient's care under the same or similar circumstances. </a:t>
            </a:r>
          </a:p>
          <a:p>
            <a:endParaRPr lang="en-US"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cap="none" dirty="0"/>
              <a:t>Why clinical </a:t>
            </a:r>
            <a:r>
              <a:rPr lang="en-US" sz="4000" b="1" cap="none" dirty="0">
                <a:cs typeface="Arial" pitchFamily="34" charset="0"/>
              </a:rPr>
              <a:t> care  standard is needed?</a:t>
            </a:r>
            <a:endParaRPr lang="en-US" sz="4400" b="1" cap="none" dirty="0"/>
          </a:p>
        </p:txBody>
      </p:sp>
      <p:sp>
        <p:nvSpPr>
          <p:cNvPr id="3" name="Content Placeholder 2"/>
          <p:cNvSpPr>
            <a:spLocks noGrp="1"/>
          </p:cNvSpPr>
          <p:nvPr>
            <p:ph idx="1"/>
          </p:nvPr>
        </p:nvSpPr>
        <p:spPr>
          <a:xfrm>
            <a:off x="685330" y="2367092"/>
            <a:ext cx="7772870" cy="4090858"/>
          </a:xfrm>
          <a:prstGeom prst="rect">
            <a:avLst/>
          </a:prstGeom>
        </p:spPr>
        <p:txBody>
          <a:bodyPr/>
          <a:lstStyle/>
          <a:p>
            <a:endParaRPr lang="en-US" dirty="0">
              <a:latin typeface="Arial" pitchFamily="34" charset="0"/>
              <a:cs typeface="Arial" pitchFamily="34" charset="0"/>
            </a:endParaRPr>
          </a:p>
          <a:p>
            <a:pPr>
              <a:buFont typeface="Wingdings" panose="05000000000000000000" pitchFamily="2" charset="2"/>
              <a:buChar char="Ø"/>
            </a:pPr>
            <a:r>
              <a:rPr lang="en-US" sz="3200" cap="none" dirty="0">
                <a:cs typeface="Arial" pitchFamily="34" charset="0"/>
              </a:rPr>
              <a:t>Avoid malpractice</a:t>
            </a:r>
          </a:p>
          <a:p>
            <a:pPr>
              <a:buFont typeface="Wingdings" panose="05000000000000000000" pitchFamily="2" charset="2"/>
              <a:buChar char="Ø"/>
            </a:pPr>
            <a:r>
              <a:rPr lang="en-US" sz="3200" cap="none" dirty="0">
                <a:cs typeface="Arial" pitchFamily="34" charset="0"/>
              </a:rPr>
              <a:t>Develop professionalism</a:t>
            </a:r>
          </a:p>
          <a:p>
            <a:pPr>
              <a:buFont typeface="Wingdings" panose="05000000000000000000" pitchFamily="2" charset="2"/>
              <a:buChar char="Ø"/>
            </a:pPr>
            <a:r>
              <a:rPr lang="en-US" sz="3200" cap="none" dirty="0">
                <a:cs typeface="Arial" pitchFamily="34" charset="0"/>
              </a:rPr>
              <a:t>Provide uniform standard care in clinical medicine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1"/>
            <a:ext cx="6781800" cy="1371600"/>
          </a:xfrm>
        </p:spPr>
        <p:txBody>
          <a:bodyPr>
            <a:normAutofit/>
          </a:bodyPr>
          <a:lstStyle/>
          <a:p>
            <a:r>
              <a:rPr lang="en-US" sz="4000" b="1" cap="none" dirty="0"/>
              <a:t>Need for clinical standard care</a:t>
            </a:r>
          </a:p>
        </p:txBody>
      </p:sp>
      <p:sp>
        <p:nvSpPr>
          <p:cNvPr id="3" name="Content Placeholder 2"/>
          <p:cNvSpPr>
            <a:spLocks noGrp="1"/>
          </p:cNvSpPr>
          <p:nvPr>
            <p:ph idx="1"/>
          </p:nvPr>
        </p:nvSpPr>
        <p:spPr>
          <a:xfrm>
            <a:off x="684862" y="1475874"/>
            <a:ext cx="7556770" cy="4315326"/>
          </a:xfrm>
          <a:prstGeom prst="rect">
            <a:avLst/>
          </a:prstGeom>
        </p:spPr>
        <p:txBody>
          <a:bodyPr>
            <a:normAutofit/>
          </a:bodyPr>
          <a:lstStyle/>
          <a:p>
            <a:endParaRPr lang="en-US" dirty="0"/>
          </a:p>
          <a:p>
            <a:pPr>
              <a:buFont typeface="Wingdings" panose="05000000000000000000" pitchFamily="2" charset="2"/>
              <a:buChar char="Ø"/>
            </a:pPr>
            <a:r>
              <a:rPr lang="en-US" cap="none" dirty="0"/>
              <a:t>Disease patterns  and other bio- ethical issues  are different in different countries</a:t>
            </a:r>
          </a:p>
          <a:p>
            <a:pPr>
              <a:buFont typeface="Wingdings" panose="05000000000000000000" pitchFamily="2" charset="2"/>
              <a:buChar char="Ø"/>
            </a:pPr>
            <a:r>
              <a:rPr lang="en-US" cap="none" dirty="0"/>
              <a:t>Needs standard clinical care for each countries</a:t>
            </a:r>
          </a:p>
          <a:p>
            <a:pPr>
              <a:buFont typeface="Wingdings" panose="05000000000000000000" pitchFamily="2" charset="2"/>
              <a:buChar char="Ø"/>
            </a:pPr>
            <a:r>
              <a:rPr lang="en-US" cap="none" dirty="0"/>
              <a:t>Regional guidelines for  specific diseases; </a:t>
            </a:r>
            <a:r>
              <a:rPr lang="en-US" cap="none" dirty="0">
                <a:latin typeface="Arial" pitchFamily="34" charset="0"/>
                <a:cs typeface="Arial" pitchFamily="34" charset="0"/>
              </a:rPr>
              <a:t>e.g. </a:t>
            </a:r>
            <a:r>
              <a:rPr lang="en-US" dirty="0" smtClean="0">
                <a:latin typeface="Arial" pitchFamily="34" charset="0"/>
                <a:cs typeface="Arial" pitchFamily="34" charset="0"/>
              </a:rPr>
              <a:t>Dengue </a:t>
            </a:r>
            <a:r>
              <a:rPr lang="en-US" cap="none" dirty="0" smtClean="0"/>
              <a:t> </a:t>
            </a:r>
            <a:r>
              <a:rPr lang="en-US" cap="none" dirty="0"/>
              <a:t>guideline for Indian sub </a:t>
            </a:r>
            <a:r>
              <a:rPr lang="en-US" cap="none" dirty="0" smtClean="0"/>
              <a:t>continent.</a:t>
            </a:r>
            <a:endParaRPr lang="en-US" cap="non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Contd.</a:t>
            </a:r>
            <a:endParaRPr lang="en-US" b="1" dirty="0"/>
          </a:p>
        </p:txBody>
      </p:sp>
      <p:sp>
        <p:nvSpPr>
          <p:cNvPr id="4" name="Rectangle 3"/>
          <p:cNvSpPr/>
          <p:nvPr/>
        </p:nvSpPr>
        <p:spPr>
          <a:xfrm>
            <a:off x="685800" y="1676400"/>
            <a:ext cx="8305800" cy="4524315"/>
          </a:xfrm>
          <a:prstGeom prst="rect">
            <a:avLst/>
          </a:prstGeom>
        </p:spPr>
        <p:txBody>
          <a:bodyPr wrap="square">
            <a:spAutoFit/>
          </a:bodyPr>
          <a:lstStyle/>
          <a:p>
            <a:r>
              <a:rPr lang="en-US" sz="2400" b="1" dirty="0" smtClean="0"/>
              <a:t>for </a:t>
            </a:r>
            <a:r>
              <a:rPr lang="en-US" sz="2400" b="1" dirty="0" smtClean="0">
                <a:solidFill>
                  <a:srgbClr val="FF0000"/>
                </a:solidFill>
              </a:rPr>
              <a:t>both individual patients and the community </a:t>
            </a:r>
            <a:r>
              <a:rPr lang="en-US" sz="2400" b="1" dirty="0" smtClean="0"/>
              <a:t>at large. </a:t>
            </a:r>
          </a:p>
          <a:p>
            <a:endParaRPr lang="en-US" sz="2400" dirty="0" smtClean="0"/>
          </a:p>
          <a:p>
            <a:pPr>
              <a:buFont typeface="Arial" pitchFamily="34" charset="0"/>
              <a:buChar char="•"/>
            </a:pPr>
            <a:r>
              <a:rPr lang="en-US" sz="2400" dirty="0" smtClean="0"/>
              <a:t>He or she must be able to </a:t>
            </a:r>
            <a:r>
              <a:rPr lang="en-US" sz="2400" dirty="0" smtClean="0">
                <a:solidFill>
                  <a:srgbClr val="FF0000"/>
                </a:solidFill>
              </a:rPr>
              <a:t>communicate clearly </a:t>
            </a:r>
            <a:r>
              <a:rPr lang="en-US" sz="2400" dirty="0" smtClean="0"/>
              <a:t>with both patients and colleagues alike. </a:t>
            </a:r>
          </a:p>
          <a:p>
            <a:r>
              <a:rPr lang="en-US" sz="2400" dirty="0" smtClean="0"/>
              <a:t> </a:t>
            </a:r>
          </a:p>
          <a:p>
            <a:pPr>
              <a:buFont typeface="Arial" pitchFamily="34" charset="0"/>
              <a:buChar char="•"/>
            </a:pPr>
            <a:r>
              <a:rPr lang="en-US" sz="2400" dirty="0" smtClean="0"/>
              <a:t>The internist will, in certain situations, require </a:t>
            </a:r>
            <a:r>
              <a:rPr lang="en-US" sz="2400" dirty="0" smtClean="0">
                <a:solidFill>
                  <a:srgbClr val="FF0000"/>
                </a:solidFill>
              </a:rPr>
              <a:t>managerial and business skills.</a:t>
            </a:r>
          </a:p>
          <a:p>
            <a:endParaRPr lang="en-US" sz="2400" dirty="0" smtClean="0"/>
          </a:p>
          <a:p>
            <a:pPr>
              <a:buFont typeface="Arial" pitchFamily="34" charset="0"/>
              <a:buChar char="•"/>
            </a:pPr>
            <a:r>
              <a:rPr lang="en-US" sz="2400" dirty="0" smtClean="0"/>
              <a:t>The internist needs to be an </a:t>
            </a:r>
            <a:r>
              <a:rPr lang="en-US" sz="2400" dirty="0" smtClean="0">
                <a:solidFill>
                  <a:srgbClr val="FF0000"/>
                </a:solidFill>
              </a:rPr>
              <a:t>advocate on health issues</a:t>
            </a:r>
          </a:p>
          <a:p>
            <a:pPr>
              <a:buFont typeface="Arial" pitchFamily="34" charset="0"/>
              <a:buChar char="•"/>
            </a:pPr>
            <a:endParaRPr lang="en-US" sz="2400" dirty="0" smtClean="0"/>
          </a:p>
          <a:p>
            <a:pPr>
              <a:buFont typeface="Arial" pitchFamily="34" charset="0"/>
              <a:buChar char="•"/>
            </a:pPr>
            <a:r>
              <a:rPr lang="en-US" sz="2400" dirty="0" smtClean="0"/>
              <a:t>Finally, internists should be proficient in both </a:t>
            </a:r>
            <a:r>
              <a:rPr lang="en-US" sz="2400" dirty="0" smtClean="0">
                <a:solidFill>
                  <a:srgbClr val="FF0000"/>
                </a:solidFill>
              </a:rPr>
              <a:t>teaching and scientific enquiry.</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cap="none" dirty="0"/>
              <a:t>Standard care needs standard settings</a:t>
            </a:r>
            <a:endParaRPr lang="en-US" sz="4000" dirty="0"/>
          </a:p>
        </p:txBody>
      </p:sp>
      <p:sp>
        <p:nvSpPr>
          <p:cNvPr id="3" name="Content Placeholder 2"/>
          <p:cNvSpPr>
            <a:spLocks noGrp="1"/>
          </p:cNvSpPr>
          <p:nvPr>
            <p:ph idx="1"/>
          </p:nvPr>
        </p:nvSpPr>
        <p:spPr>
          <a:xfrm>
            <a:off x="1540042" y="2422359"/>
            <a:ext cx="4860759" cy="3368841"/>
          </a:xfrm>
          <a:prstGeom prst="rect">
            <a:avLst/>
          </a:prstGeom>
        </p:spPr>
        <p:txBody>
          <a:bodyPr/>
          <a:lstStyle/>
          <a:p>
            <a:pPr>
              <a:buFont typeface="Wingdings" panose="05000000000000000000" pitchFamily="2" charset="2"/>
              <a:buChar char="Ø"/>
            </a:pPr>
            <a:r>
              <a:rPr lang="en-US" sz="3600" cap="none" dirty="0"/>
              <a:t>Country wise</a:t>
            </a:r>
          </a:p>
          <a:p>
            <a:pPr lvl="0">
              <a:buFont typeface="Wingdings" panose="05000000000000000000" pitchFamily="2" charset="2"/>
              <a:buChar char="Ø"/>
            </a:pPr>
            <a:r>
              <a:rPr lang="en-US" sz="3600" cap="none" dirty="0"/>
              <a:t>Region wise</a:t>
            </a:r>
          </a:p>
          <a:p>
            <a:pPr lvl="0">
              <a:buFont typeface="Wingdings" panose="05000000000000000000" pitchFamily="2" charset="2"/>
              <a:buChar char="Ø"/>
            </a:pPr>
            <a:r>
              <a:rPr lang="en-US" sz="3600" cap="none" dirty="0"/>
              <a:t>Disease pattern wise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707" y="381000"/>
            <a:ext cx="7784431" cy="6186309"/>
          </a:xfrm>
          <a:prstGeom prst="rect">
            <a:avLst/>
          </a:prstGeom>
        </p:spPr>
        <p:txBody>
          <a:bodyPr wrap="square">
            <a:spAutoFit/>
          </a:bodyPr>
          <a:lstStyle/>
          <a:p>
            <a:pPr marL="457200" indent="-457200">
              <a:lnSpc>
                <a:spcPct val="150000"/>
              </a:lnSpc>
              <a:buFont typeface="Wingdings" panose="05000000000000000000" pitchFamily="2" charset="2"/>
              <a:buChar char="Ø"/>
            </a:pPr>
            <a:r>
              <a:rPr lang="en-US" sz="2400" dirty="0"/>
              <a:t>Over the past decade, clinical guidelines have increasingly become a familiar part of clinical practice</a:t>
            </a:r>
          </a:p>
          <a:p>
            <a:pPr marL="457200" indent="-457200">
              <a:lnSpc>
                <a:spcPct val="150000"/>
              </a:lnSpc>
              <a:buFont typeface="Wingdings" panose="05000000000000000000" pitchFamily="2" charset="2"/>
              <a:buChar char="Ø"/>
            </a:pPr>
            <a:r>
              <a:rPr lang="en-US" sz="2400" dirty="0"/>
              <a:t>Every day, clinical decisions at the bedside, rules of operation at hospitals and clinics, and health spending by governments and insurers are being influenced by guidelines</a:t>
            </a:r>
          </a:p>
          <a:p>
            <a:pPr marL="457200" indent="-457200">
              <a:lnSpc>
                <a:spcPct val="150000"/>
              </a:lnSpc>
              <a:buFont typeface="Wingdings" panose="05000000000000000000" pitchFamily="2" charset="2"/>
              <a:buChar char="Ø"/>
            </a:pPr>
            <a:r>
              <a:rPr lang="en-US" sz="2400" dirty="0"/>
              <a:t>The development and implementation of (evidence-based) clinical practice guidelines - is one of the promising and effective tools for improving the quality of care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1"/>
            <a:ext cx="8001000" cy="5262979"/>
          </a:xfrm>
          <a:prstGeom prst="rect">
            <a:avLst/>
          </a:prstGeom>
        </p:spPr>
        <p:txBody>
          <a:bodyPr wrap="square">
            <a:spAutoFit/>
          </a:bodyPr>
          <a:lstStyle/>
          <a:p>
            <a:pPr marL="457200" indent="-457200">
              <a:lnSpc>
                <a:spcPct val="150000"/>
              </a:lnSpc>
              <a:buFont typeface="Wingdings" panose="05000000000000000000" pitchFamily="2" charset="2"/>
              <a:buChar char="Ø"/>
            </a:pPr>
            <a:r>
              <a:rPr lang="en-US" sz="2800" dirty="0"/>
              <a:t>However, many guidelines are not used after dissemination</a:t>
            </a:r>
          </a:p>
          <a:p>
            <a:pPr marL="457200" indent="-457200">
              <a:lnSpc>
                <a:spcPct val="150000"/>
              </a:lnSpc>
              <a:buFont typeface="Wingdings" panose="05000000000000000000" pitchFamily="2" charset="2"/>
              <a:buChar char="Ø"/>
            </a:pPr>
            <a:r>
              <a:rPr lang="en-US" sz="2800" dirty="0"/>
              <a:t>Implementation activities frequently produce only moderate improvement</a:t>
            </a:r>
          </a:p>
          <a:p>
            <a:pPr marL="457200" indent="-457200">
              <a:lnSpc>
                <a:spcPct val="150000"/>
              </a:lnSpc>
              <a:buFont typeface="Wingdings" panose="05000000000000000000" pitchFamily="2" charset="2"/>
              <a:buChar char="Ø"/>
            </a:pPr>
            <a:r>
              <a:rPr lang="en-US" sz="2800" dirty="0"/>
              <a:t>The guideline recommendations are followed in on average 67% of the decisions </a:t>
            </a:r>
          </a:p>
          <a:p>
            <a:pPr marL="457200" indent="-457200">
              <a:lnSpc>
                <a:spcPct val="150000"/>
              </a:lnSpc>
              <a:buFont typeface="Wingdings" panose="05000000000000000000" pitchFamily="2" charset="2"/>
              <a:buChar char="Ø"/>
            </a:pPr>
            <a:r>
              <a:rPr lang="en-US" sz="2800" dirty="0"/>
              <a:t>There is a large variation between different physicians and between different guidelines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D3EEB4-4917-4D83-B197-6029C08E6FCD}"/>
              </a:ext>
            </a:extLst>
          </p:cNvPr>
          <p:cNvSpPr>
            <a:spLocks noGrp="1"/>
          </p:cNvSpPr>
          <p:nvPr>
            <p:ph type="title"/>
          </p:nvPr>
        </p:nvSpPr>
        <p:spPr>
          <a:xfrm>
            <a:off x="1600200" y="344558"/>
            <a:ext cx="6858470" cy="1232452"/>
          </a:xfrm>
        </p:spPr>
        <p:txBody>
          <a:bodyPr>
            <a:normAutofit/>
          </a:bodyPr>
          <a:lstStyle/>
          <a:p>
            <a:r>
              <a:rPr lang="en-US" sz="4000" b="1" cap="none" dirty="0"/>
              <a:t>In our setting( Bangladesh)</a:t>
            </a:r>
          </a:p>
        </p:txBody>
      </p:sp>
      <p:sp>
        <p:nvSpPr>
          <p:cNvPr id="3" name="Content Placeholder 2">
            <a:extLst>
              <a:ext uri="{FF2B5EF4-FFF2-40B4-BE49-F238E27FC236}">
                <a16:creationId xmlns:a16="http://schemas.microsoft.com/office/drawing/2014/main" xmlns="" id="{A3EDDA7A-8C57-43A6-9E9C-A256E19501E9}"/>
              </a:ext>
            </a:extLst>
          </p:cNvPr>
          <p:cNvSpPr>
            <a:spLocks noGrp="1"/>
          </p:cNvSpPr>
          <p:nvPr>
            <p:ph sz="half" idx="1"/>
          </p:nvPr>
        </p:nvSpPr>
        <p:spPr>
          <a:xfrm>
            <a:off x="685330" y="2067340"/>
            <a:ext cx="3886670" cy="4790660"/>
          </a:xfrm>
          <a:prstGeom prst="rect">
            <a:avLst/>
          </a:prstGeom>
        </p:spPr>
        <p:txBody>
          <a:bodyPr>
            <a:noAutofit/>
          </a:bodyPr>
          <a:lstStyle/>
          <a:p>
            <a:r>
              <a:rPr lang="en-US" sz="2800" b="1" cap="none" dirty="0"/>
              <a:t>Strong points</a:t>
            </a:r>
          </a:p>
          <a:p>
            <a:pPr lvl="1">
              <a:buFont typeface="Wingdings" panose="05000000000000000000" pitchFamily="2" charset="2"/>
              <a:buChar char="Ø"/>
            </a:pPr>
            <a:r>
              <a:rPr lang="en-US" sz="2800" cap="none" dirty="0"/>
              <a:t>Clinical diagnosis</a:t>
            </a:r>
          </a:p>
          <a:p>
            <a:pPr lvl="1">
              <a:buFont typeface="Wingdings" panose="05000000000000000000" pitchFamily="2" charset="2"/>
              <a:buChar char="Ø"/>
            </a:pPr>
            <a:r>
              <a:rPr lang="en-US" sz="2800" cap="none" dirty="0"/>
              <a:t>Management of emergencies despite constrain</a:t>
            </a:r>
          </a:p>
          <a:p>
            <a:pPr lvl="1">
              <a:buFont typeface="Wingdings" panose="05000000000000000000" pitchFamily="2" charset="2"/>
              <a:buChar char="Ø"/>
            </a:pPr>
            <a:r>
              <a:rPr lang="en-US" sz="2800" cap="none" dirty="0"/>
              <a:t>Skilled at medical procedures</a:t>
            </a:r>
          </a:p>
          <a:p>
            <a:pPr lvl="1">
              <a:buFont typeface="Wingdings" panose="05000000000000000000" pitchFamily="2" charset="2"/>
              <a:buChar char="Ø"/>
            </a:pPr>
            <a:r>
              <a:rPr lang="en-US" sz="2800" cap="none" dirty="0"/>
              <a:t> Universal health coverage program</a:t>
            </a:r>
          </a:p>
        </p:txBody>
      </p:sp>
      <p:sp>
        <p:nvSpPr>
          <p:cNvPr id="4" name="Content Placeholder 3">
            <a:extLst>
              <a:ext uri="{FF2B5EF4-FFF2-40B4-BE49-F238E27FC236}">
                <a16:creationId xmlns:a16="http://schemas.microsoft.com/office/drawing/2014/main" xmlns="" id="{C5BBC3C1-ECFD-4BDA-AB9F-847775C96361}"/>
              </a:ext>
            </a:extLst>
          </p:cNvPr>
          <p:cNvSpPr>
            <a:spLocks noGrp="1"/>
          </p:cNvSpPr>
          <p:nvPr>
            <p:ph sz="half" idx="2"/>
          </p:nvPr>
        </p:nvSpPr>
        <p:spPr>
          <a:xfrm>
            <a:off x="4629150" y="2067340"/>
            <a:ext cx="3829050" cy="3723860"/>
          </a:xfrm>
          <a:prstGeom prst="rect">
            <a:avLst/>
          </a:prstGeom>
        </p:spPr>
        <p:txBody>
          <a:bodyPr>
            <a:normAutofit fontScale="92500" lnSpcReduction="10000"/>
          </a:bodyPr>
          <a:lstStyle/>
          <a:p>
            <a:r>
              <a:rPr lang="en-US" sz="2800" b="1" cap="none" dirty="0"/>
              <a:t>Weak points</a:t>
            </a:r>
          </a:p>
          <a:p>
            <a:pPr lvl="1">
              <a:buFont typeface="Wingdings" panose="05000000000000000000" pitchFamily="2" charset="2"/>
              <a:buChar char="Ø"/>
            </a:pPr>
            <a:r>
              <a:rPr lang="en-US" sz="2800" cap="none" dirty="0"/>
              <a:t>Documentations (Set Clinical audit)</a:t>
            </a:r>
          </a:p>
          <a:p>
            <a:pPr lvl="1">
              <a:buFont typeface="Wingdings" panose="05000000000000000000" pitchFamily="2" charset="2"/>
              <a:buChar char="Ø"/>
            </a:pPr>
            <a:r>
              <a:rPr lang="en-US" sz="2800" cap="none" dirty="0"/>
              <a:t>Evidence based practice</a:t>
            </a:r>
          </a:p>
          <a:p>
            <a:pPr lvl="1">
              <a:buFont typeface="Wingdings" panose="05000000000000000000" pitchFamily="2" charset="2"/>
              <a:buChar char="Ø"/>
            </a:pPr>
            <a:r>
              <a:rPr lang="en-US" sz="2800" cap="none" dirty="0"/>
              <a:t>Lack of awareness in prevention</a:t>
            </a:r>
          </a:p>
          <a:p>
            <a:pPr lvl="1">
              <a:buFont typeface="Wingdings" panose="05000000000000000000" pitchFamily="2" charset="2"/>
              <a:buChar char="Ø"/>
            </a:pPr>
            <a:r>
              <a:rPr lang="en-US" sz="2800" cap="none" dirty="0"/>
              <a:t> Inadequate health budget</a:t>
            </a:r>
          </a:p>
        </p:txBody>
      </p:sp>
    </p:spTree>
    <p:extLst>
      <p:ext uri="{BB962C8B-B14F-4D97-AF65-F5344CB8AC3E}">
        <p14:creationId xmlns:p14="http://schemas.microsoft.com/office/powerpoint/2010/main" xmlns="" val="4849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162800" cy="1162658"/>
          </a:xfrm>
        </p:spPr>
        <p:txBody>
          <a:bodyPr>
            <a:normAutofit/>
          </a:bodyPr>
          <a:lstStyle/>
          <a:p>
            <a:r>
              <a:rPr lang="en-US" sz="4000" b="1" cap="none" dirty="0"/>
              <a:t>In our setting( Bangladesh)</a:t>
            </a:r>
            <a:endParaRPr lang="en-US" sz="4000" dirty="0"/>
          </a:p>
        </p:txBody>
      </p:sp>
      <p:sp>
        <p:nvSpPr>
          <p:cNvPr id="8" name="Content Placeholder 7"/>
          <p:cNvSpPr>
            <a:spLocks noGrp="1"/>
          </p:cNvSpPr>
          <p:nvPr>
            <p:ph idx="1"/>
          </p:nvPr>
        </p:nvSpPr>
        <p:spPr>
          <a:xfrm>
            <a:off x="685331" y="1781176"/>
            <a:ext cx="7279575" cy="4010024"/>
          </a:xfrm>
          <a:prstGeom prst="rect">
            <a:avLst/>
          </a:prstGeom>
        </p:spPr>
        <p:txBody>
          <a:bodyPr>
            <a:normAutofit/>
          </a:bodyPr>
          <a:lstStyle/>
          <a:p>
            <a:endParaRPr lang="en-US" dirty="0"/>
          </a:p>
          <a:p>
            <a:pPr>
              <a:buFont typeface="Wingdings" panose="05000000000000000000" pitchFamily="2" charset="2"/>
              <a:buChar char="Ø"/>
            </a:pPr>
            <a:r>
              <a:rPr lang="en-US" sz="2800" cap="none" dirty="0"/>
              <a:t>Professionals are busy with multifaceted work load</a:t>
            </a:r>
          </a:p>
          <a:p>
            <a:pPr>
              <a:buFont typeface="Wingdings" panose="05000000000000000000" pitchFamily="2" charset="2"/>
              <a:buChar char="Ø"/>
            </a:pPr>
            <a:r>
              <a:rPr lang="en-US" sz="2800" cap="none" dirty="0"/>
              <a:t>Lack of motivation</a:t>
            </a:r>
          </a:p>
          <a:p>
            <a:pPr>
              <a:buFont typeface="Wingdings" panose="05000000000000000000" pitchFamily="2" charset="2"/>
              <a:buChar char="Ø"/>
            </a:pPr>
            <a:r>
              <a:rPr lang="en-US" sz="2800" cap="none" dirty="0"/>
              <a:t>No health insurance policy</a:t>
            </a:r>
          </a:p>
          <a:p>
            <a:pPr>
              <a:buFont typeface="Wingdings" panose="05000000000000000000" pitchFamily="2" charset="2"/>
              <a:buChar char="Ø"/>
            </a:pPr>
            <a:r>
              <a:rPr lang="en-US" sz="2800" cap="none" dirty="0"/>
              <a:t>No legal binding for use of guidelines</a:t>
            </a:r>
          </a:p>
          <a:p>
            <a:pPr>
              <a:buFont typeface="Wingdings" panose="05000000000000000000" pitchFamily="2" charset="2"/>
              <a:buChar char="Ø"/>
            </a:pPr>
            <a:r>
              <a:rPr lang="en-US" sz="2800" cap="none" dirty="0"/>
              <a:t>Clinicians are confident on clinical diagnosis based on their long experience</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999" y="336884"/>
            <a:ext cx="5420139" cy="1363579"/>
          </a:xfrm>
        </p:spPr>
        <p:txBody>
          <a:bodyPr>
            <a:noAutofit/>
          </a:bodyPr>
          <a:lstStyle/>
          <a:p>
            <a:r>
              <a:rPr lang="en-US" sz="4400" b="1" cap="none" dirty="0"/>
              <a:t>In our country</a:t>
            </a:r>
            <a:r>
              <a:rPr lang="en-US" sz="4000" dirty="0"/>
              <a:t/>
            </a:r>
            <a:br>
              <a:rPr lang="en-US" sz="4000" dirty="0"/>
            </a:br>
            <a:endParaRPr lang="en-US" sz="4000" dirty="0"/>
          </a:p>
        </p:txBody>
      </p:sp>
      <p:sp>
        <p:nvSpPr>
          <p:cNvPr id="3" name="Content Placeholder 2"/>
          <p:cNvSpPr>
            <a:spLocks noGrp="1"/>
          </p:cNvSpPr>
          <p:nvPr>
            <p:ph idx="1"/>
          </p:nvPr>
        </p:nvSpPr>
        <p:spPr>
          <a:xfrm>
            <a:off x="685331" y="1548714"/>
            <a:ext cx="7703296" cy="5309286"/>
          </a:xfrm>
          <a:prstGeom prst="rect">
            <a:avLst/>
          </a:prstGeom>
        </p:spPr>
        <p:txBody>
          <a:bodyPr>
            <a:normAutofit fontScale="92500" lnSpcReduction="20000"/>
          </a:bodyPr>
          <a:lstStyle/>
          <a:p>
            <a:pPr>
              <a:lnSpc>
                <a:spcPct val="150000"/>
              </a:lnSpc>
              <a:buFont typeface="Wingdings" panose="05000000000000000000" pitchFamily="2" charset="2"/>
              <a:buChar char="Ø"/>
            </a:pPr>
            <a:r>
              <a:rPr lang="en-US" sz="2800" cap="none" dirty="0"/>
              <a:t>Majority of clinical care guidelines have adopted from international guidelines for </a:t>
            </a:r>
            <a:r>
              <a:rPr lang="en-US" sz="2800" b="1" cap="none" dirty="0"/>
              <a:t>non communicable diseases </a:t>
            </a:r>
            <a:r>
              <a:rPr lang="en-US" sz="2800" cap="none" dirty="0"/>
              <a:t>(DM, HTN, IHD, COPD, Bronchial Asthma, COPD, Malignancy so on)</a:t>
            </a:r>
          </a:p>
          <a:p>
            <a:pPr>
              <a:lnSpc>
                <a:spcPct val="150000"/>
              </a:lnSpc>
              <a:buFont typeface="Wingdings" panose="05000000000000000000" pitchFamily="2" charset="2"/>
              <a:buChar char="Ø"/>
            </a:pPr>
            <a:r>
              <a:rPr lang="en-US" sz="2800" b="1" cap="none" dirty="0"/>
              <a:t>Regarding infectious diseases -</a:t>
            </a:r>
            <a:r>
              <a:rPr lang="en-US" sz="2800" cap="none" dirty="0"/>
              <a:t> own guidelines on the basis of evidence but enlightened from WHO guideline (Dengue, Chikungunya, Filaria, Malaria, Vis. </a:t>
            </a:r>
            <a:r>
              <a:rPr lang="en-US" sz="2800" cap="none" dirty="0" err="1"/>
              <a:t>Lieshmania</a:t>
            </a:r>
            <a:r>
              <a:rPr lang="en-US" sz="2800" cap="none" dirty="0"/>
              <a:t>, Diarrhea, and so on)  prepared by the specialist in collaboration with the disease control center of health services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52400"/>
            <a:ext cx="5562600" cy="2062295"/>
          </a:xfrm>
        </p:spPr>
        <p:txBody>
          <a:bodyPr>
            <a:normAutofit/>
          </a:bodyPr>
          <a:lstStyle/>
          <a:p>
            <a:r>
              <a:rPr lang="en-US" sz="4000" b="1" cap="none" dirty="0"/>
              <a:t>Rule and Role</a:t>
            </a:r>
          </a:p>
        </p:txBody>
      </p:sp>
      <p:sp>
        <p:nvSpPr>
          <p:cNvPr id="3" name="Content Placeholder 2"/>
          <p:cNvSpPr>
            <a:spLocks noGrp="1"/>
          </p:cNvSpPr>
          <p:nvPr>
            <p:ph idx="1"/>
          </p:nvPr>
        </p:nvSpPr>
        <p:spPr>
          <a:xfrm>
            <a:off x="684862" y="2214694"/>
            <a:ext cx="7773338" cy="3576505"/>
          </a:xfrm>
          <a:prstGeom prst="rect">
            <a:avLst/>
          </a:prstGeom>
        </p:spPr>
        <p:txBody>
          <a:bodyPr/>
          <a:lstStyle/>
          <a:p>
            <a:pPr lvl="0"/>
            <a:endParaRPr lang="en-US" cap="none" dirty="0"/>
          </a:p>
          <a:p>
            <a:pPr lvl="0">
              <a:buFont typeface="Wingdings" panose="05000000000000000000" pitchFamily="2" charset="2"/>
              <a:buChar char="Ø"/>
            </a:pPr>
            <a:r>
              <a:rPr lang="en-US" sz="2800" cap="none" dirty="0"/>
              <a:t>Rule  and role of professional bodies </a:t>
            </a:r>
          </a:p>
          <a:p>
            <a:pPr lvl="0">
              <a:buFont typeface="Wingdings" panose="05000000000000000000" pitchFamily="2" charset="2"/>
              <a:buChar char="Ø"/>
            </a:pPr>
            <a:r>
              <a:rPr lang="en-US" sz="2800" cap="none" dirty="0"/>
              <a:t>There are some individual professional bodies/societies initiatives  </a:t>
            </a:r>
          </a:p>
          <a:p>
            <a:pPr lvl="0">
              <a:buFont typeface="Wingdings" panose="05000000000000000000" pitchFamily="2" charset="2"/>
              <a:buChar char="Ø"/>
            </a:pPr>
            <a:r>
              <a:rPr lang="en-US" sz="2800" cap="none" dirty="0"/>
              <a:t>Central professional bodies like </a:t>
            </a:r>
            <a:r>
              <a:rPr lang="en-US" sz="2800" b="1" cap="none" dirty="0" smtClean="0"/>
              <a:t> Bangladesh     Medical </a:t>
            </a:r>
            <a:r>
              <a:rPr lang="en-US" sz="2800" b="1" dirty="0"/>
              <a:t>A</a:t>
            </a:r>
            <a:r>
              <a:rPr lang="en-US" sz="2800" b="1" cap="none" dirty="0" smtClean="0"/>
              <a:t>ssociation </a:t>
            </a:r>
            <a:r>
              <a:rPr lang="en-US" sz="2800" cap="none" dirty="0"/>
              <a:t>have no rule and role</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445F09-D74B-459F-97AA-00930C29E5DD}"/>
              </a:ext>
            </a:extLst>
          </p:cNvPr>
          <p:cNvSpPr>
            <a:spLocks noGrp="1"/>
          </p:cNvSpPr>
          <p:nvPr>
            <p:ph type="title"/>
          </p:nvPr>
        </p:nvSpPr>
        <p:spPr>
          <a:xfrm>
            <a:off x="1752600" y="240633"/>
            <a:ext cx="4215064" cy="1138988"/>
          </a:xfrm>
        </p:spPr>
        <p:txBody>
          <a:bodyPr>
            <a:normAutofit/>
          </a:bodyPr>
          <a:lstStyle/>
          <a:p>
            <a:r>
              <a:rPr lang="en-US" sz="4000" b="1" cap="none" dirty="0">
                <a:solidFill>
                  <a:prstClr val="black"/>
                </a:solidFill>
              </a:rPr>
              <a:t>Countries in Asia</a:t>
            </a:r>
            <a:endParaRPr lang="en-US" dirty="0"/>
          </a:p>
        </p:txBody>
      </p:sp>
      <p:sp>
        <p:nvSpPr>
          <p:cNvPr id="3" name="Content Placeholder 2">
            <a:extLst>
              <a:ext uri="{FF2B5EF4-FFF2-40B4-BE49-F238E27FC236}">
                <a16:creationId xmlns:a16="http://schemas.microsoft.com/office/drawing/2014/main" xmlns="" id="{EBFF7C3D-A52A-4C65-8905-522FD9C762FF}"/>
              </a:ext>
            </a:extLst>
          </p:cNvPr>
          <p:cNvSpPr>
            <a:spLocks noGrp="1"/>
          </p:cNvSpPr>
          <p:nvPr>
            <p:ph sz="half" idx="1"/>
          </p:nvPr>
        </p:nvSpPr>
        <p:spPr>
          <a:xfrm>
            <a:off x="685330" y="1981200"/>
            <a:ext cx="6858470" cy="4636168"/>
          </a:xfrm>
          <a:prstGeom prst="rect">
            <a:avLst/>
          </a:prstGeom>
        </p:spPr>
        <p:txBody>
          <a:bodyPr>
            <a:normAutofit/>
          </a:bodyPr>
          <a:lstStyle/>
          <a:p>
            <a:pPr lvl="0">
              <a:buClr>
                <a:prstClr val="black"/>
              </a:buClr>
              <a:buFont typeface="Wingdings" panose="05000000000000000000" pitchFamily="2" charset="2"/>
              <a:buChar char="Ø"/>
            </a:pPr>
            <a:r>
              <a:rPr lang="en-US" sz="2800" cap="none" dirty="0">
                <a:solidFill>
                  <a:prstClr val="black"/>
                </a:solidFill>
              </a:rPr>
              <a:t>Singapore</a:t>
            </a:r>
          </a:p>
          <a:p>
            <a:pPr lvl="0">
              <a:buClr>
                <a:prstClr val="black"/>
              </a:buClr>
              <a:buFont typeface="Wingdings" panose="05000000000000000000" pitchFamily="2" charset="2"/>
              <a:buChar char="Ø"/>
            </a:pPr>
            <a:r>
              <a:rPr lang="en-US" sz="2800" cap="none" dirty="0">
                <a:solidFill>
                  <a:prstClr val="black"/>
                </a:solidFill>
              </a:rPr>
              <a:t>Thailand</a:t>
            </a:r>
          </a:p>
          <a:p>
            <a:pPr lvl="0">
              <a:buClr>
                <a:prstClr val="black"/>
              </a:buClr>
              <a:buFont typeface="Wingdings" panose="05000000000000000000" pitchFamily="2" charset="2"/>
              <a:buChar char="Ø"/>
            </a:pPr>
            <a:r>
              <a:rPr lang="en-US" sz="2800" cap="none" dirty="0">
                <a:solidFill>
                  <a:prstClr val="black"/>
                </a:solidFill>
              </a:rPr>
              <a:t>Japan</a:t>
            </a:r>
          </a:p>
          <a:p>
            <a:pPr lvl="0">
              <a:buClr>
                <a:prstClr val="black"/>
              </a:buClr>
              <a:buFont typeface="Wingdings" panose="05000000000000000000" pitchFamily="2" charset="2"/>
              <a:buChar char="Ø"/>
            </a:pPr>
            <a:r>
              <a:rPr lang="en-US" sz="2800" cap="none" dirty="0">
                <a:solidFill>
                  <a:prstClr val="black"/>
                </a:solidFill>
              </a:rPr>
              <a:t>China</a:t>
            </a:r>
          </a:p>
          <a:p>
            <a:pPr lvl="0">
              <a:buClr>
                <a:prstClr val="black"/>
              </a:buClr>
              <a:buFont typeface="Wingdings" panose="05000000000000000000" pitchFamily="2" charset="2"/>
              <a:buChar char="Ø"/>
            </a:pPr>
            <a:r>
              <a:rPr lang="en-US" sz="2800" cap="none" dirty="0">
                <a:solidFill>
                  <a:prstClr val="black"/>
                </a:solidFill>
              </a:rPr>
              <a:t>South </a:t>
            </a:r>
            <a:r>
              <a:rPr lang="en-US" sz="2800" cap="none" dirty="0" smtClean="0">
                <a:solidFill>
                  <a:prstClr val="black"/>
                </a:solidFill>
              </a:rPr>
              <a:t>Korea</a:t>
            </a:r>
          </a:p>
          <a:p>
            <a:pPr lvl="0">
              <a:buClr>
                <a:prstClr val="black"/>
              </a:buClr>
              <a:buNone/>
            </a:pPr>
            <a:endParaRPr lang="en-US" sz="2800" cap="none" dirty="0">
              <a:solidFill>
                <a:prstClr val="black"/>
              </a:solidFill>
            </a:endParaRPr>
          </a:p>
          <a:p>
            <a:pPr>
              <a:buClr>
                <a:prstClr val="black"/>
              </a:buClr>
              <a:buNone/>
            </a:pPr>
            <a:r>
              <a:rPr lang="en-US" sz="3200" b="1" cap="none" dirty="0">
                <a:solidFill>
                  <a:prstClr val="black"/>
                </a:solidFill>
              </a:rPr>
              <a:t>Good clinical standard care </a:t>
            </a:r>
          </a:p>
        </p:txBody>
      </p:sp>
      <p:sp>
        <p:nvSpPr>
          <p:cNvPr id="4" name="Content Placeholder 3">
            <a:extLst>
              <a:ext uri="{FF2B5EF4-FFF2-40B4-BE49-F238E27FC236}">
                <a16:creationId xmlns:a16="http://schemas.microsoft.com/office/drawing/2014/main" xmlns="" id="{88545540-46E4-4389-93B3-25984800E8AE}"/>
              </a:ext>
            </a:extLst>
          </p:cNvPr>
          <p:cNvSpPr>
            <a:spLocks noGrp="1"/>
          </p:cNvSpPr>
          <p:nvPr>
            <p:ph sz="half" idx="2"/>
          </p:nvPr>
        </p:nvSpPr>
        <p:spPr>
          <a:xfrm>
            <a:off x="4629150" y="1844843"/>
            <a:ext cx="3829050" cy="3946357"/>
          </a:xfrm>
          <a:prstGeom prst="rect">
            <a:avLst/>
          </a:prstGeom>
        </p:spPr>
        <p:txBody>
          <a:bodyPr/>
          <a:lstStyle/>
          <a:p>
            <a:pPr lvl="0">
              <a:buClr>
                <a:prstClr val="black"/>
              </a:buClr>
              <a:buFont typeface="Wingdings" panose="05000000000000000000" pitchFamily="2" charset="2"/>
              <a:buChar char="Ø"/>
            </a:pPr>
            <a:r>
              <a:rPr lang="en-US" sz="2800" cap="none" dirty="0">
                <a:solidFill>
                  <a:prstClr val="black"/>
                </a:solidFill>
              </a:rPr>
              <a:t>KSA</a:t>
            </a:r>
          </a:p>
          <a:p>
            <a:pPr lvl="0">
              <a:buClr>
                <a:prstClr val="black"/>
              </a:buClr>
              <a:buFont typeface="Wingdings" panose="05000000000000000000" pitchFamily="2" charset="2"/>
              <a:buChar char="Ø"/>
            </a:pPr>
            <a:r>
              <a:rPr lang="en-US" sz="2800" cap="none" dirty="0">
                <a:solidFill>
                  <a:prstClr val="black"/>
                </a:solidFill>
              </a:rPr>
              <a:t>Oman</a:t>
            </a:r>
          </a:p>
          <a:p>
            <a:pPr lvl="0">
              <a:buClr>
                <a:prstClr val="black"/>
              </a:buClr>
              <a:buFont typeface="Wingdings" panose="05000000000000000000" pitchFamily="2" charset="2"/>
              <a:buChar char="Ø"/>
            </a:pPr>
            <a:r>
              <a:rPr lang="en-US" sz="2800" cap="none" dirty="0">
                <a:solidFill>
                  <a:prstClr val="black"/>
                </a:solidFill>
              </a:rPr>
              <a:t>Israel</a:t>
            </a:r>
          </a:p>
          <a:p>
            <a:pPr lvl="0">
              <a:buClr>
                <a:prstClr val="black"/>
              </a:buClr>
              <a:buFont typeface="Wingdings" panose="05000000000000000000" pitchFamily="2" charset="2"/>
              <a:buChar char="Ø"/>
            </a:pPr>
            <a:r>
              <a:rPr lang="en-US" sz="2800" cap="none" dirty="0">
                <a:solidFill>
                  <a:prstClr val="black"/>
                </a:solidFill>
              </a:rPr>
              <a:t>UAE</a:t>
            </a:r>
          </a:p>
          <a:p>
            <a:endParaRPr lang="en-US" dirty="0"/>
          </a:p>
        </p:txBody>
      </p:sp>
    </p:spTree>
    <p:extLst>
      <p:ext uri="{BB962C8B-B14F-4D97-AF65-F5344CB8AC3E}">
        <p14:creationId xmlns:p14="http://schemas.microsoft.com/office/powerpoint/2010/main" xmlns="" val="2850212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2173705"/>
          </a:xfrm>
        </p:spPr>
        <p:txBody>
          <a:bodyPr>
            <a:normAutofit/>
          </a:bodyPr>
          <a:lstStyle/>
          <a:p>
            <a:r>
              <a:rPr lang="en-US" sz="4000" b="1" cap="none" dirty="0"/>
              <a:t>The changing face of internal medicine: patient centered care</a:t>
            </a:r>
            <a:r>
              <a:rPr lang="en-US" dirty="0"/>
              <a:t/>
            </a:r>
            <a:br>
              <a:rPr lang="en-US" dirty="0"/>
            </a:br>
            <a:endParaRPr lang="en-US" dirty="0"/>
          </a:p>
        </p:txBody>
      </p:sp>
      <p:sp>
        <p:nvSpPr>
          <p:cNvPr id="3" name="Content Placeholder 2"/>
          <p:cNvSpPr>
            <a:spLocks noGrp="1"/>
          </p:cNvSpPr>
          <p:nvPr>
            <p:ph idx="1"/>
          </p:nvPr>
        </p:nvSpPr>
        <p:spPr>
          <a:xfrm>
            <a:off x="794084" y="2486526"/>
            <a:ext cx="7243011" cy="3850106"/>
          </a:xfrm>
          <a:prstGeom prst="rect">
            <a:avLst/>
          </a:prstGeom>
        </p:spPr>
        <p:txBody>
          <a:bodyPr>
            <a:normAutofit/>
          </a:bodyPr>
          <a:lstStyle/>
          <a:p>
            <a:pPr>
              <a:buFont typeface="Wingdings" panose="05000000000000000000" pitchFamily="2" charset="2"/>
              <a:buChar char="Ø"/>
            </a:pPr>
            <a:r>
              <a:rPr lang="en-US" sz="2800" cap="none" dirty="0"/>
              <a:t>Patient centered care is the gold standard and ‘</a:t>
            </a:r>
            <a:r>
              <a:rPr lang="en-US" sz="2800" b="1" cap="none" dirty="0"/>
              <a:t>no decision about me, without me’</a:t>
            </a:r>
          </a:p>
          <a:p>
            <a:pPr>
              <a:buFont typeface="Wingdings" panose="05000000000000000000" pitchFamily="2" charset="2"/>
              <a:buChar char="Ø"/>
            </a:pPr>
            <a:r>
              <a:rPr lang="en-US" sz="2800" cap="none" dirty="0"/>
              <a:t>A </a:t>
            </a:r>
            <a:r>
              <a:rPr lang="en-US" sz="2800" b="1" cap="none" dirty="0"/>
              <a:t>‘goal-oriented’ </a:t>
            </a:r>
            <a:r>
              <a:rPr lang="en-US" sz="2800" cap="none" dirty="0"/>
              <a:t>principle should consider in complex multi-morbidities</a:t>
            </a:r>
          </a:p>
          <a:p>
            <a:pPr>
              <a:buFont typeface="Wingdings" panose="05000000000000000000" pitchFamily="2" charset="2"/>
              <a:buChar char="Ø"/>
            </a:pPr>
            <a:r>
              <a:rPr lang="en-US" sz="2800" cap="none" dirty="0"/>
              <a:t>The barrier is deeply rooted in a disease-outcome-based paradigm</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EF464ED-908F-4544-AD42-AE1A560F0419}"/>
              </a:ext>
            </a:extLst>
          </p:cNvPr>
          <p:cNvSpPr>
            <a:spLocks noGrp="1"/>
          </p:cNvSpPr>
          <p:nvPr>
            <p:ph idx="1"/>
          </p:nvPr>
        </p:nvSpPr>
        <p:spPr>
          <a:xfrm>
            <a:off x="684862" y="1676400"/>
            <a:ext cx="7773338" cy="5257800"/>
          </a:xfrm>
          <a:prstGeom prst="rect">
            <a:avLst/>
          </a:prstGeom>
        </p:spPr>
        <p:txBody>
          <a:bodyPr>
            <a:normAutofit/>
          </a:bodyPr>
          <a:lstStyle/>
          <a:p>
            <a:pPr lvl="0">
              <a:lnSpc>
                <a:spcPct val="150000"/>
              </a:lnSpc>
              <a:buClr>
                <a:prstClr val="black"/>
              </a:buClr>
              <a:buFont typeface="Wingdings" panose="05000000000000000000" pitchFamily="2" charset="2"/>
              <a:buChar char="Ø"/>
            </a:pPr>
            <a:r>
              <a:rPr lang="en-US" sz="2400" cap="none" dirty="0">
                <a:solidFill>
                  <a:prstClr val="black"/>
                </a:solidFill>
              </a:rPr>
              <a:t>The culture of modern medicine has prioritized optimal disease management according to </a:t>
            </a:r>
            <a:r>
              <a:rPr lang="en-US" sz="2400" b="1" cap="none" dirty="0">
                <a:solidFill>
                  <a:prstClr val="black"/>
                </a:solidFill>
              </a:rPr>
              <a:t>guidelines</a:t>
            </a:r>
            <a:r>
              <a:rPr lang="en-US" sz="2400" cap="none" dirty="0">
                <a:solidFill>
                  <a:prstClr val="black"/>
                </a:solidFill>
              </a:rPr>
              <a:t> and </a:t>
            </a:r>
            <a:r>
              <a:rPr lang="en-US" sz="2400" b="1" cap="none" dirty="0">
                <a:solidFill>
                  <a:prstClr val="black"/>
                </a:solidFill>
              </a:rPr>
              <a:t>population goals </a:t>
            </a:r>
            <a:r>
              <a:rPr lang="en-US" sz="2400" cap="none" dirty="0">
                <a:solidFill>
                  <a:prstClr val="black"/>
                </a:solidFill>
              </a:rPr>
              <a:t>without</a:t>
            </a:r>
            <a:r>
              <a:rPr lang="en-US" sz="2400" b="1" cap="none" dirty="0">
                <a:solidFill>
                  <a:prstClr val="black"/>
                </a:solidFill>
              </a:rPr>
              <a:t> </a:t>
            </a:r>
            <a:r>
              <a:rPr lang="en-US" sz="2400" cap="none" dirty="0">
                <a:solidFill>
                  <a:prstClr val="black"/>
                </a:solidFill>
              </a:rPr>
              <a:t>asking what patients want</a:t>
            </a:r>
            <a:endParaRPr lang="en-US" sz="2400" b="1" cap="none" dirty="0">
              <a:solidFill>
                <a:prstClr val="black"/>
              </a:solidFill>
            </a:endParaRPr>
          </a:p>
          <a:p>
            <a:pPr lvl="0">
              <a:lnSpc>
                <a:spcPct val="150000"/>
              </a:lnSpc>
              <a:buClr>
                <a:prstClr val="black"/>
              </a:buClr>
              <a:buFont typeface="Wingdings" panose="05000000000000000000" pitchFamily="2" charset="2"/>
              <a:buChar char="Ø"/>
            </a:pPr>
            <a:r>
              <a:rPr lang="en-US" sz="2400" cap="none" dirty="0">
                <a:solidFill>
                  <a:prstClr val="black"/>
                </a:solidFill>
              </a:rPr>
              <a:t>Doing </a:t>
            </a:r>
            <a:r>
              <a:rPr lang="en-US" sz="2400" b="1" cap="none" dirty="0">
                <a:solidFill>
                  <a:prstClr val="black"/>
                </a:solidFill>
              </a:rPr>
              <a:t>‘what is right for the patient’ </a:t>
            </a:r>
            <a:r>
              <a:rPr lang="en-US" sz="2400" cap="none" dirty="0">
                <a:solidFill>
                  <a:prstClr val="black"/>
                </a:solidFill>
              </a:rPr>
              <a:t>should be based on trust</a:t>
            </a:r>
          </a:p>
          <a:p>
            <a:pPr lvl="0">
              <a:lnSpc>
                <a:spcPct val="150000"/>
              </a:lnSpc>
              <a:buClr>
                <a:prstClr val="black"/>
              </a:buClr>
              <a:buFont typeface="Wingdings" panose="05000000000000000000" pitchFamily="2" charset="2"/>
              <a:buChar char="Ø"/>
            </a:pPr>
            <a:r>
              <a:rPr lang="en-US" sz="2400" cap="none" dirty="0">
                <a:solidFill>
                  <a:prstClr val="black"/>
                </a:solidFill>
              </a:rPr>
              <a:t>Patients and internists must therefore meet as equals</a:t>
            </a:r>
            <a:r>
              <a:rPr lang="en-US" sz="2400" b="1" cap="none" dirty="0">
                <a:solidFill>
                  <a:prstClr val="black"/>
                </a:solidFill>
              </a:rPr>
              <a:t>: ‘I’ and ‘you’ should be replaced by ‘we’</a:t>
            </a:r>
          </a:p>
          <a:p>
            <a:endParaRPr lang="en-US" dirty="0"/>
          </a:p>
        </p:txBody>
      </p:sp>
    </p:spTree>
    <p:extLst>
      <p:ext uri="{BB962C8B-B14F-4D97-AF65-F5344CB8AC3E}">
        <p14:creationId xmlns:p14="http://schemas.microsoft.com/office/powerpoint/2010/main" xmlns="" val="24420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91399" cy="1066800"/>
          </a:xfrm>
        </p:spPr>
        <p:txBody>
          <a:bodyPr>
            <a:normAutofit/>
          </a:bodyPr>
          <a:lstStyle/>
          <a:p>
            <a:r>
              <a:rPr lang="en-US" sz="3600" b="1" dirty="0" smtClean="0"/>
              <a:t>Core competencies of the internist</a:t>
            </a:r>
            <a:endParaRPr lang="en-US" sz="3600" b="1" dirty="0"/>
          </a:p>
        </p:txBody>
      </p:sp>
      <p:sp>
        <p:nvSpPr>
          <p:cNvPr id="3" name="Content Placeholder 2"/>
          <p:cNvSpPr>
            <a:spLocks noGrp="1"/>
          </p:cNvSpPr>
          <p:nvPr>
            <p:ph idx="1"/>
          </p:nvPr>
        </p:nvSpPr>
        <p:spPr>
          <a:xfrm>
            <a:off x="228600" y="1752600"/>
            <a:ext cx="8763000" cy="4800600"/>
          </a:xfrm>
        </p:spPr>
        <p:txBody>
          <a:bodyPr>
            <a:normAutofit/>
          </a:bodyPr>
          <a:lstStyle/>
          <a:p>
            <a:r>
              <a:rPr lang="en-US" sz="2800" b="1" dirty="0" smtClean="0">
                <a:solidFill>
                  <a:srgbClr val="FF0000"/>
                </a:solidFill>
              </a:rPr>
              <a:t>1. Patient care</a:t>
            </a:r>
          </a:p>
          <a:p>
            <a:r>
              <a:rPr lang="en-US" sz="2800" b="1" dirty="0" smtClean="0">
                <a:solidFill>
                  <a:schemeClr val="tx1"/>
                </a:solidFill>
              </a:rPr>
              <a:t>2. Medical knowledge</a:t>
            </a:r>
          </a:p>
          <a:p>
            <a:r>
              <a:rPr lang="en-US" sz="2800" b="1" dirty="0" smtClean="0">
                <a:solidFill>
                  <a:srgbClr val="FF0000"/>
                </a:solidFill>
              </a:rPr>
              <a:t>3. Communication skills</a:t>
            </a:r>
          </a:p>
          <a:p>
            <a:r>
              <a:rPr lang="en-US" sz="2800" b="1" dirty="0" smtClean="0">
                <a:solidFill>
                  <a:schemeClr val="tx1"/>
                </a:solidFill>
              </a:rPr>
              <a:t>4. Professionalism, ethical, and legal issues</a:t>
            </a:r>
          </a:p>
          <a:p>
            <a:r>
              <a:rPr lang="en-US" sz="2800" b="1" dirty="0" smtClean="0">
                <a:solidFill>
                  <a:srgbClr val="FF0000"/>
                </a:solidFill>
              </a:rPr>
              <a:t>5. Organizational planning and service management skills</a:t>
            </a:r>
          </a:p>
          <a:p>
            <a:r>
              <a:rPr lang="en-US" sz="2800" b="1" dirty="0" smtClean="0">
                <a:solidFill>
                  <a:schemeClr val="tx1"/>
                </a:solidFill>
              </a:rPr>
              <a:t>6. Academic activities — education and research</a:t>
            </a:r>
          </a:p>
          <a:p>
            <a:pPr>
              <a:buNone/>
            </a:pPr>
            <a:endParaRPr lang="en-US" sz="2800" b="1" dirty="0" smtClean="0">
              <a:solidFill>
                <a:schemeClr val="tx1"/>
              </a:solidFill>
            </a:endParaRPr>
          </a:p>
          <a:p>
            <a:pPr>
              <a:buNone/>
            </a:pPr>
            <a:r>
              <a:rPr lang="en-US" sz="1400" i="1" dirty="0" smtClean="0"/>
              <a:t>Core Competencies of the European Internist: A discussion paper, </a:t>
            </a:r>
            <a:r>
              <a:rPr lang="en-US" sz="1400" i="1" dirty="0" err="1" smtClean="0"/>
              <a:t>Runolfur</a:t>
            </a:r>
            <a:r>
              <a:rPr lang="en-US" sz="1400" i="1" dirty="0" smtClean="0"/>
              <a:t> </a:t>
            </a:r>
            <a:r>
              <a:rPr lang="en-US" sz="1400" i="1" dirty="0" err="1" smtClean="0"/>
              <a:t>Palsson</a:t>
            </a:r>
            <a:r>
              <a:rPr lang="en-US" sz="1400" i="1" dirty="0" smtClean="0"/>
              <a:t> et al; European Journal of Internal Medicine 18 (2007): 104–108</a:t>
            </a:r>
          </a:p>
          <a:p>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44905"/>
            <a:ext cx="6681537" cy="1355558"/>
          </a:xfrm>
        </p:spPr>
        <p:txBody>
          <a:bodyPr>
            <a:normAutofit fontScale="90000"/>
          </a:bodyPr>
          <a:lstStyle/>
          <a:p>
            <a:r>
              <a:rPr lang="en-US" sz="4000" b="1" cap="none" dirty="0"/>
              <a:t>Standardized framework for adaptation needed</a:t>
            </a:r>
            <a:r>
              <a:rPr lang="en-US" b="1" cap="none" dirty="0"/>
              <a:t/>
            </a:r>
            <a:br>
              <a:rPr lang="en-US" b="1" cap="none" dirty="0"/>
            </a:br>
            <a:endParaRPr lang="en-US" cap="none" dirty="0"/>
          </a:p>
        </p:txBody>
      </p:sp>
      <p:sp>
        <p:nvSpPr>
          <p:cNvPr id="3" name="Content Placeholder 2"/>
          <p:cNvSpPr>
            <a:spLocks noGrp="1"/>
          </p:cNvSpPr>
          <p:nvPr>
            <p:ph idx="1"/>
          </p:nvPr>
        </p:nvSpPr>
        <p:spPr>
          <a:xfrm>
            <a:off x="685330" y="1700463"/>
            <a:ext cx="7772870" cy="4812632"/>
          </a:xfrm>
          <a:prstGeom prst="rect">
            <a:avLst/>
          </a:prstGeom>
        </p:spPr>
        <p:txBody>
          <a:bodyPr>
            <a:normAutofit/>
          </a:bodyPr>
          <a:lstStyle/>
          <a:p>
            <a:pPr>
              <a:lnSpc>
                <a:spcPct val="150000"/>
              </a:lnSpc>
              <a:buFont typeface="Wingdings" panose="05000000000000000000" pitchFamily="2" charset="2"/>
              <a:buChar char="Ø"/>
            </a:pPr>
            <a:r>
              <a:rPr lang="en-US" sz="2400" cap="none" dirty="0"/>
              <a:t>Methods and principles for developing high quality guidelines </a:t>
            </a:r>
          </a:p>
          <a:p>
            <a:pPr lvl="1">
              <a:lnSpc>
                <a:spcPct val="150000"/>
              </a:lnSpc>
              <a:buFont typeface="Wingdings" panose="05000000000000000000" pitchFamily="2" charset="2"/>
              <a:buChar char="§"/>
            </a:pPr>
            <a:r>
              <a:rPr lang="en-US" sz="2400" cap="none" dirty="0"/>
              <a:t>Now well established</a:t>
            </a:r>
          </a:p>
          <a:p>
            <a:pPr lvl="1">
              <a:lnSpc>
                <a:spcPct val="150000"/>
              </a:lnSpc>
              <a:buFont typeface="Wingdings" panose="05000000000000000000" pitchFamily="2" charset="2"/>
              <a:buChar char="§"/>
            </a:pPr>
            <a:r>
              <a:rPr lang="en-US" sz="2400" cap="none" dirty="0"/>
              <a:t>Though no internationally accepted method available for adapting them to local contexts</a:t>
            </a:r>
            <a:r>
              <a:rPr lang="en-US" sz="2400" b="1" u="sng" cap="none" dirty="0"/>
              <a:t> </a:t>
            </a:r>
            <a:endParaRPr lang="en-US" sz="2400" cap="none" dirty="0"/>
          </a:p>
          <a:p>
            <a:pPr lvl="1">
              <a:lnSpc>
                <a:spcPct val="150000"/>
              </a:lnSpc>
              <a:buFont typeface="Wingdings" panose="05000000000000000000" pitchFamily="2" charset="2"/>
              <a:buChar char="§"/>
            </a:pPr>
            <a:r>
              <a:rPr lang="en-US" sz="2400" cap="none" dirty="0"/>
              <a:t>Few need to evaluate the rigor, efficiency, and transparency of proposed processes according to a recent review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2597FE2-9350-4359-AF6C-F527E7676726}"/>
              </a:ext>
            </a:extLst>
          </p:cNvPr>
          <p:cNvSpPr>
            <a:spLocks noGrp="1"/>
          </p:cNvSpPr>
          <p:nvPr>
            <p:ph idx="1"/>
          </p:nvPr>
        </p:nvSpPr>
        <p:spPr>
          <a:xfrm>
            <a:off x="685331" y="1800725"/>
            <a:ext cx="7460049" cy="4600075"/>
          </a:xfrm>
          <a:prstGeom prst="rect">
            <a:avLst/>
          </a:prstGeom>
        </p:spPr>
        <p:txBody>
          <a:bodyPr>
            <a:normAutofit lnSpcReduction="10000"/>
          </a:bodyPr>
          <a:lstStyle/>
          <a:p>
            <a:pPr lvl="0">
              <a:lnSpc>
                <a:spcPct val="150000"/>
              </a:lnSpc>
              <a:buClr>
                <a:prstClr val="black"/>
              </a:buClr>
              <a:buFont typeface="Wingdings" panose="05000000000000000000" pitchFamily="2" charset="2"/>
              <a:buChar char="Ø"/>
            </a:pPr>
            <a:r>
              <a:rPr lang="en-US" sz="2800" cap="none" dirty="0">
                <a:solidFill>
                  <a:prstClr val="black"/>
                </a:solidFill>
              </a:rPr>
              <a:t>Lack of international standards can lead to recommendations adapted on the basis of tradition, anecdote, or poor quality evidence</a:t>
            </a:r>
            <a:endParaRPr lang="en-US" sz="2800" b="1" u="sng" cap="none" dirty="0">
              <a:solidFill>
                <a:prstClr val="black"/>
              </a:solidFill>
            </a:endParaRPr>
          </a:p>
          <a:p>
            <a:pPr lvl="0">
              <a:lnSpc>
                <a:spcPct val="150000"/>
              </a:lnSpc>
              <a:buClr>
                <a:prstClr val="black"/>
              </a:buClr>
              <a:buFont typeface="Wingdings" panose="05000000000000000000" pitchFamily="2" charset="2"/>
              <a:buChar char="Ø"/>
            </a:pPr>
            <a:r>
              <a:rPr lang="en-US" sz="2800" cap="none" dirty="0">
                <a:solidFill>
                  <a:prstClr val="black"/>
                </a:solidFill>
              </a:rPr>
              <a:t>Mitigation of this risk can be possible by</a:t>
            </a:r>
          </a:p>
          <a:p>
            <a:pPr lvl="1">
              <a:lnSpc>
                <a:spcPct val="150000"/>
              </a:lnSpc>
              <a:buClr>
                <a:prstClr val="black"/>
              </a:buClr>
              <a:buFont typeface="Wingdings" panose="05000000000000000000" pitchFamily="2" charset="2"/>
              <a:buChar char="§"/>
            </a:pPr>
            <a:r>
              <a:rPr lang="en-US" sz="2800" cap="none" dirty="0">
                <a:solidFill>
                  <a:prstClr val="black"/>
                </a:solidFill>
              </a:rPr>
              <a:t>Improving documentation</a:t>
            </a:r>
          </a:p>
          <a:p>
            <a:pPr lvl="1">
              <a:lnSpc>
                <a:spcPct val="150000"/>
              </a:lnSpc>
              <a:buClr>
                <a:prstClr val="black"/>
              </a:buClr>
              <a:buFont typeface="Wingdings" panose="05000000000000000000" pitchFamily="2" charset="2"/>
              <a:buChar char="§"/>
            </a:pPr>
            <a:r>
              <a:rPr lang="en-US" sz="2800" cap="none" dirty="0">
                <a:solidFill>
                  <a:prstClr val="black"/>
                </a:solidFill>
              </a:rPr>
              <a:t>Involving methodologists to translate evidence to recommendations</a:t>
            </a:r>
          </a:p>
          <a:p>
            <a:endParaRPr lang="en-US" dirty="0"/>
          </a:p>
        </p:txBody>
      </p:sp>
    </p:spTree>
    <p:extLst>
      <p:ext uri="{BB962C8B-B14F-4D97-AF65-F5344CB8AC3E}">
        <p14:creationId xmlns:p14="http://schemas.microsoft.com/office/powerpoint/2010/main" xmlns="" val="39726890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6885"/>
            <a:ext cx="6477470" cy="1443790"/>
          </a:xfrm>
        </p:spPr>
        <p:txBody>
          <a:bodyPr>
            <a:normAutofit/>
          </a:bodyPr>
          <a:lstStyle/>
          <a:p>
            <a:r>
              <a:rPr lang="en-US" sz="4000" b="1" cap="none" dirty="0"/>
              <a:t>Variables/Determinants</a:t>
            </a:r>
          </a:p>
        </p:txBody>
      </p:sp>
      <p:sp>
        <p:nvSpPr>
          <p:cNvPr id="3" name="Content Placeholder 2"/>
          <p:cNvSpPr>
            <a:spLocks noGrp="1"/>
          </p:cNvSpPr>
          <p:nvPr>
            <p:ph idx="1"/>
          </p:nvPr>
        </p:nvSpPr>
        <p:spPr>
          <a:xfrm>
            <a:off x="684862" y="2374233"/>
            <a:ext cx="7773338" cy="3763921"/>
          </a:xfrm>
          <a:prstGeom prst="rect">
            <a:avLst/>
          </a:prstGeom>
        </p:spPr>
        <p:txBody>
          <a:bodyPr/>
          <a:lstStyle/>
          <a:p>
            <a:pPr>
              <a:buFont typeface="Wingdings" panose="05000000000000000000" pitchFamily="2" charset="2"/>
              <a:buChar char="Ø"/>
            </a:pPr>
            <a:r>
              <a:rPr lang="en-US" sz="3200" cap="none" dirty="0"/>
              <a:t>Health budget</a:t>
            </a:r>
          </a:p>
          <a:p>
            <a:pPr>
              <a:buFont typeface="Wingdings" panose="05000000000000000000" pitchFamily="2" charset="2"/>
              <a:buChar char="Ø"/>
            </a:pPr>
            <a:r>
              <a:rPr lang="en-US" sz="3200" cap="none" dirty="0"/>
              <a:t>Per capita expenditure on health</a:t>
            </a:r>
          </a:p>
          <a:p>
            <a:pPr>
              <a:buFont typeface="Wingdings" panose="05000000000000000000" pitchFamily="2" charset="2"/>
              <a:buChar char="Ø"/>
            </a:pPr>
            <a:r>
              <a:rPr lang="en-US" sz="3200" cap="none" dirty="0"/>
              <a:t>Political commitment of the government</a:t>
            </a:r>
          </a:p>
          <a:p>
            <a:pPr>
              <a:buFont typeface="Wingdings" panose="05000000000000000000" pitchFamily="2" charset="2"/>
              <a:buChar char="Ø"/>
            </a:pPr>
            <a:r>
              <a:rPr lang="en-US" sz="3200" cap="none" dirty="0"/>
              <a:t>Social context</a:t>
            </a:r>
          </a:p>
          <a:p>
            <a:pPr>
              <a:buFont typeface="Wingdings" panose="05000000000000000000" pitchFamily="2" charset="2"/>
              <a:buChar char="Ø"/>
            </a:pPr>
            <a:r>
              <a:rPr lang="en-US" sz="3200" cap="none" dirty="0"/>
              <a:t>Race/ethnicity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56373"/>
            <a:ext cx="7086600" cy="1648627"/>
          </a:xfrm>
        </p:spPr>
        <p:txBody>
          <a:bodyPr>
            <a:normAutofit/>
          </a:bodyPr>
          <a:lstStyle/>
          <a:p>
            <a:r>
              <a:rPr lang="en-US" sz="4000" b="1" cap="none" dirty="0"/>
              <a:t>Conflicts – how to solve ?</a:t>
            </a:r>
          </a:p>
        </p:txBody>
      </p:sp>
      <p:sp>
        <p:nvSpPr>
          <p:cNvPr id="3" name="Content Placeholder 2"/>
          <p:cNvSpPr>
            <a:spLocks noGrp="1"/>
          </p:cNvSpPr>
          <p:nvPr>
            <p:ph idx="1"/>
          </p:nvPr>
        </p:nvSpPr>
        <p:spPr>
          <a:xfrm>
            <a:off x="1669774" y="1887167"/>
            <a:ext cx="5138531" cy="4134255"/>
          </a:xfrm>
          <a:prstGeom prst="rect">
            <a:avLst/>
          </a:prstGeom>
        </p:spPr>
        <p:txBody>
          <a:bodyPr/>
          <a:lstStyle/>
          <a:p>
            <a:endParaRPr lang="en-US" dirty="0"/>
          </a:p>
          <a:p>
            <a:pPr>
              <a:buFont typeface="Wingdings" panose="05000000000000000000" pitchFamily="2" charset="2"/>
              <a:buChar char="Ø"/>
            </a:pPr>
            <a:r>
              <a:rPr lang="en-US" sz="2800" dirty="0" smtClean="0"/>
              <a:t>ADA/IDF/WHO</a:t>
            </a:r>
          </a:p>
          <a:p>
            <a:pPr>
              <a:buFont typeface="Wingdings" panose="05000000000000000000" pitchFamily="2" charset="2"/>
              <a:buChar char="Ø"/>
            </a:pPr>
            <a:r>
              <a:rPr lang="en-US" sz="2800" dirty="0" smtClean="0"/>
              <a:t>AHA/ESC/WHO</a:t>
            </a:r>
          </a:p>
          <a:p>
            <a:pPr>
              <a:buFont typeface="Wingdings" panose="05000000000000000000" pitchFamily="2" charset="2"/>
              <a:buChar char="Ø"/>
            </a:pPr>
            <a:r>
              <a:rPr lang="en-US" sz="2800" dirty="0" smtClean="0"/>
              <a:t>ARA/ILAR</a:t>
            </a:r>
          </a:p>
          <a:p>
            <a:pPr>
              <a:buFont typeface="Wingdings" panose="05000000000000000000" pitchFamily="2" charset="2"/>
              <a:buChar char="Ø"/>
            </a:pPr>
            <a:r>
              <a:rPr lang="en-US" sz="2800" dirty="0" smtClean="0"/>
              <a:t>ATS/GOLD</a:t>
            </a:r>
          </a:p>
          <a:p>
            <a:pPr>
              <a:buFont typeface="Wingdings" panose="05000000000000000000" pitchFamily="2" charset="2"/>
              <a:buChar char="Ø"/>
            </a:pPr>
            <a:r>
              <a:rPr lang="en-US" sz="2800" dirty="0" smtClean="0"/>
              <a:t>ISN/AAN</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EABA6F-B589-41B8-96C0-1A7C0290E13A}"/>
              </a:ext>
            </a:extLst>
          </p:cNvPr>
          <p:cNvSpPr>
            <a:spLocks noGrp="1"/>
          </p:cNvSpPr>
          <p:nvPr>
            <p:ph type="title"/>
          </p:nvPr>
        </p:nvSpPr>
        <p:spPr>
          <a:xfrm>
            <a:off x="2133600" y="256674"/>
            <a:ext cx="5494422" cy="1235242"/>
          </a:xfrm>
        </p:spPr>
        <p:txBody>
          <a:bodyPr>
            <a:normAutofit/>
          </a:bodyPr>
          <a:lstStyle/>
          <a:p>
            <a:r>
              <a:rPr lang="en-US" sz="4000" b="1" cap="none" dirty="0"/>
              <a:t>Way to Success</a:t>
            </a:r>
          </a:p>
        </p:txBody>
      </p:sp>
      <p:sp>
        <p:nvSpPr>
          <p:cNvPr id="3" name="Content Placeholder 2">
            <a:extLst>
              <a:ext uri="{FF2B5EF4-FFF2-40B4-BE49-F238E27FC236}">
                <a16:creationId xmlns:a16="http://schemas.microsoft.com/office/drawing/2014/main" xmlns="" id="{4BE966D6-21A6-4D7E-88CD-5B24C726ACEA}"/>
              </a:ext>
            </a:extLst>
          </p:cNvPr>
          <p:cNvSpPr>
            <a:spLocks noGrp="1"/>
          </p:cNvSpPr>
          <p:nvPr>
            <p:ph idx="1"/>
          </p:nvPr>
        </p:nvSpPr>
        <p:spPr>
          <a:xfrm>
            <a:off x="589548" y="1652337"/>
            <a:ext cx="8078313" cy="4900863"/>
          </a:xfrm>
          <a:prstGeom prst="rect">
            <a:avLst/>
          </a:prstGeom>
        </p:spPr>
        <p:txBody>
          <a:bodyPr>
            <a:noAutofit/>
          </a:bodyPr>
          <a:lstStyle/>
          <a:p>
            <a:pPr>
              <a:buFont typeface="Wingdings" panose="05000000000000000000" pitchFamily="2" charset="2"/>
              <a:buChar char="Ø"/>
            </a:pPr>
            <a:r>
              <a:rPr lang="en-US" sz="2600" cap="none" dirty="0"/>
              <a:t>Even in 21st century, despite all of the advances, the </a:t>
            </a:r>
            <a:r>
              <a:rPr lang="en-US" sz="2600" cap="none" dirty="0">
                <a:solidFill>
                  <a:srgbClr val="FF0000"/>
                </a:solidFill>
              </a:rPr>
              <a:t>patient–physician interaction remains the cornerstone of the practice of internal </a:t>
            </a:r>
            <a:r>
              <a:rPr lang="en-US" sz="2600" cap="none" dirty="0" smtClean="0">
                <a:solidFill>
                  <a:srgbClr val="FF0000"/>
                </a:solidFill>
              </a:rPr>
              <a:t>medicine</a:t>
            </a:r>
          </a:p>
          <a:p>
            <a:pPr>
              <a:buFont typeface="Wingdings" panose="05000000000000000000" pitchFamily="2" charset="2"/>
              <a:buChar char="Ø"/>
            </a:pPr>
            <a:endParaRPr lang="en-US" sz="2600" cap="none" dirty="0"/>
          </a:p>
          <a:p>
            <a:pPr>
              <a:buFont typeface="Wingdings" panose="05000000000000000000" pitchFamily="2" charset="2"/>
              <a:buChar char="Ø"/>
            </a:pPr>
            <a:r>
              <a:rPr lang="en-US" sz="2600" cap="none" dirty="0"/>
              <a:t>Incorporation of core competencies in training curricula throughout the globe is now vital</a:t>
            </a:r>
            <a:r>
              <a:rPr lang="en-US" sz="2600" cap="none" dirty="0" smtClean="0"/>
              <a:t>.</a:t>
            </a:r>
          </a:p>
          <a:p>
            <a:pPr>
              <a:buFont typeface="Wingdings" panose="05000000000000000000" pitchFamily="2" charset="2"/>
              <a:buChar char="Ø"/>
            </a:pPr>
            <a:endParaRPr lang="en-US" sz="2600" cap="none" dirty="0"/>
          </a:p>
          <a:p>
            <a:pPr>
              <a:buFont typeface="Wingdings" panose="05000000000000000000" pitchFamily="2" charset="2"/>
              <a:buChar char="Ø"/>
            </a:pPr>
            <a:r>
              <a:rPr lang="en-US" sz="2600" cap="none" dirty="0"/>
              <a:t>Patient centered care,</a:t>
            </a:r>
            <a:r>
              <a:rPr lang="en-US" sz="2600" b="1" cap="none" dirty="0"/>
              <a:t> guidelines</a:t>
            </a:r>
            <a:r>
              <a:rPr lang="en-US" sz="2600" cap="none" dirty="0"/>
              <a:t> and </a:t>
            </a:r>
            <a:r>
              <a:rPr lang="en-US" sz="2600" b="1" cap="none" dirty="0"/>
              <a:t>population goals, ‘goal-oriented’ </a:t>
            </a:r>
            <a:r>
              <a:rPr lang="en-US" sz="2600" cap="none" dirty="0"/>
              <a:t>principle etc. are </a:t>
            </a:r>
            <a:r>
              <a:rPr lang="en-US" sz="2600" cap="none" dirty="0" smtClean="0"/>
              <a:t>essentials</a:t>
            </a:r>
          </a:p>
          <a:p>
            <a:pPr>
              <a:buNone/>
            </a:pPr>
            <a:endParaRPr lang="en-US" sz="2600" cap="none" dirty="0"/>
          </a:p>
          <a:p>
            <a:pPr>
              <a:buFont typeface="Wingdings" panose="05000000000000000000" pitchFamily="2" charset="2"/>
              <a:buChar char="Ø"/>
            </a:pPr>
            <a:r>
              <a:rPr lang="en-US" sz="2600" cap="none" dirty="0"/>
              <a:t>Needs a collaborative effort to develop and endorse a consensus</a:t>
            </a:r>
            <a:endParaRPr lang="en-US" sz="2600" dirty="0"/>
          </a:p>
        </p:txBody>
      </p:sp>
    </p:spTree>
    <p:extLst>
      <p:ext uri="{BB962C8B-B14F-4D97-AF65-F5344CB8AC3E}">
        <p14:creationId xmlns:p14="http://schemas.microsoft.com/office/powerpoint/2010/main" xmlns="" val="1038719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wnloads\thank-you-note-18663294.jpg"/>
          <p:cNvPicPr>
            <a:picLocks noGrp="1" noChangeAspect="1" noChangeArrowheads="1"/>
          </p:cNvPicPr>
          <p:nvPr>
            <p:ph idx="1"/>
          </p:nvPr>
        </p:nvPicPr>
        <p:blipFill>
          <a:blip r:embed="rId2"/>
          <a:srcRect/>
          <a:stretch>
            <a:fillRect/>
          </a:stretch>
        </p:blipFill>
        <p:spPr bwMode="auto">
          <a:xfrm>
            <a:off x="1162878" y="1054626"/>
            <a:ext cx="6958438" cy="5073458"/>
          </a:xfrm>
          <a:prstGeom prst="snip1Rect">
            <a:avLst>
              <a:gd name="adj" fmla="val 23215"/>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rPr>
              <a:t>Patient care</a:t>
            </a:r>
            <a:r>
              <a:rPr lang="en-US" sz="3600" dirty="0" smtClean="0">
                <a:solidFill>
                  <a:srgbClr val="FF0000"/>
                </a:solidFill>
              </a:rPr>
              <a:t/>
            </a:r>
            <a:br>
              <a:rPr lang="en-US" sz="3600" dirty="0" smtClean="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457200" y="1752600"/>
            <a:ext cx="8229601" cy="4419600"/>
          </a:xfrm>
        </p:spPr>
        <p:txBody>
          <a:bodyPr>
            <a:noAutofit/>
          </a:bodyPr>
          <a:lstStyle/>
          <a:p>
            <a:pPr>
              <a:buNone/>
            </a:pPr>
            <a:endParaRPr lang="en-US" sz="2800" dirty="0" smtClean="0"/>
          </a:p>
          <a:p>
            <a:r>
              <a:rPr lang="en-US" sz="2800" dirty="0" smtClean="0"/>
              <a:t>Internists need to be capable of </a:t>
            </a:r>
            <a:r>
              <a:rPr lang="en-US" sz="2800" dirty="0" smtClean="0">
                <a:solidFill>
                  <a:srgbClr val="FF0000"/>
                </a:solidFill>
              </a:rPr>
              <a:t>providing effective and compassionate patient care </a:t>
            </a:r>
            <a:r>
              <a:rPr lang="en-US" sz="2800" dirty="0" smtClean="0"/>
              <a:t>that focuses on maintaining health, preventing disease, and diagnosing and treating established illness. </a:t>
            </a:r>
          </a:p>
          <a:p>
            <a:pPr>
              <a:buNone/>
            </a:pPr>
            <a:endParaRPr lang="en-US" sz="2800" dirty="0" smtClean="0"/>
          </a:p>
          <a:p>
            <a:r>
              <a:rPr lang="en-US" sz="2800" dirty="0" smtClean="0"/>
              <a:t> Internists should practice </a:t>
            </a:r>
            <a:r>
              <a:rPr lang="en-US" sz="2800" dirty="0" smtClean="0">
                <a:solidFill>
                  <a:srgbClr val="FF0000"/>
                </a:solidFill>
              </a:rPr>
              <a:t>evidence-based medicine </a:t>
            </a:r>
            <a:r>
              <a:rPr lang="en-US" sz="2800" dirty="0" smtClean="0"/>
              <a:t>supported by </a:t>
            </a:r>
            <a:r>
              <a:rPr lang="en-US" sz="2800" dirty="0" smtClean="0">
                <a:solidFill>
                  <a:srgbClr val="FF0000"/>
                </a:solidFill>
              </a:rPr>
              <a:t>sound clinical judgment. </a:t>
            </a:r>
            <a:endParaRPr lang="en-US" sz="28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1905000"/>
            <a:ext cx="7620000" cy="4006222"/>
          </a:xfrm>
        </p:spPr>
        <p:txBody>
          <a:bodyPr/>
          <a:lstStyle/>
          <a:p>
            <a:r>
              <a:rPr lang="en-US" sz="2800" b="1" dirty="0" smtClean="0"/>
              <a:t>The medical history</a:t>
            </a:r>
          </a:p>
          <a:p>
            <a:r>
              <a:rPr lang="en-US" sz="2800" b="1" dirty="0" smtClean="0"/>
              <a:t>Physical examination</a:t>
            </a:r>
          </a:p>
          <a:p>
            <a:r>
              <a:rPr lang="en-US" sz="2800" b="1" dirty="0" smtClean="0"/>
              <a:t>Selecting tests in the diagnostic work-up</a:t>
            </a:r>
          </a:p>
          <a:p>
            <a:r>
              <a:rPr lang="en-US" sz="2800" b="1" dirty="0" smtClean="0"/>
              <a:t>Establishing a diagnosis</a:t>
            </a:r>
          </a:p>
          <a:p>
            <a:r>
              <a:rPr lang="en-US" sz="2800" b="1" dirty="0" smtClean="0"/>
              <a:t>Designing a therapeutic plan</a:t>
            </a:r>
          </a:p>
          <a:p>
            <a:r>
              <a:rPr lang="en-US" sz="2800" b="1" dirty="0" smtClean="0"/>
              <a:t>Documentation of clinical findings</a:t>
            </a:r>
          </a:p>
          <a:p>
            <a:r>
              <a:rPr lang="en-US" sz="2800" b="1" dirty="0" smtClean="0"/>
              <a:t>Management of medical emergencies</a:t>
            </a:r>
          </a:p>
          <a:p>
            <a:r>
              <a:rPr lang="en-US" sz="2800" b="1" dirty="0" smtClean="0"/>
              <a:t>Performing procedures</a:t>
            </a:r>
          </a:p>
          <a:p>
            <a:r>
              <a:rPr lang="en-US" sz="2800" b="1" dirty="0" smtClean="0"/>
              <a:t>Prevention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24000"/>
            <a:ext cx="7467600" cy="5181600"/>
          </a:xfrm>
        </p:spPr>
        <p:txBody>
          <a:bodyPr>
            <a:normAutofit fontScale="55000" lnSpcReduction="20000"/>
          </a:bodyPr>
          <a:lstStyle/>
          <a:p>
            <a:pPr>
              <a:buNone/>
            </a:pPr>
            <a:r>
              <a:rPr lang="en-US" sz="6000" b="1" dirty="0" smtClean="0"/>
              <a:t>The medical history</a:t>
            </a:r>
          </a:p>
          <a:p>
            <a:pPr>
              <a:buNone/>
            </a:pPr>
            <a:endParaRPr lang="en-US" sz="2900" b="1" dirty="0" smtClean="0"/>
          </a:p>
          <a:p>
            <a:r>
              <a:rPr lang="en-US" sz="4600" dirty="0" smtClean="0"/>
              <a:t>The medical interview is the initial step in the diagnostic process. Despite the ever-increasing technology available to physicians for the evaluation of patients, the </a:t>
            </a:r>
            <a:r>
              <a:rPr lang="en-US" sz="4600" dirty="0" smtClean="0">
                <a:solidFill>
                  <a:srgbClr val="FF0000"/>
                </a:solidFill>
              </a:rPr>
              <a:t>medical history remains the most important and cost-effective tool. </a:t>
            </a:r>
          </a:p>
          <a:p>
            <a:r>
              <a:rPr lang="en-US" sz="4600" dirty="0" smtClean="0">
                <a:solidFill>
                  <a:srgbClr val="FF0000"/>
                </a:solidFill>
              </a:rPr>
              <a:t>The internist needs to listen carefully </a:t>
            </a:r>
            <a:r>
              <a:rPr lang="en-US" sz="4600" dirty="0" smtClean="0"/>
              <a:t>to the patient and to use open-ended questions. They must be capable of recognizing the constellation of symptoms associated with different diseases and be familiar with symptoms suggestive of life-threatening or serious illness. </a:t>
            </a:r>
          </a:p>
          <a:p>
            <a:r>
              <a:rPr lang="en-US" sz="4600" dirty="0" smtClean="0"/>
              <a:t> </a:t>
            </a:r>
            <a:r>
              <a:rPr lang="en-US" sz="4600" dirty="0" smtClean="0">
                <a:solidFill>
                  <a:srgbClr val="FF0000"/>
                </a:solidFill>
              </a:rPr>
              <a:t>The internist has to respect confidentiality </a:t>
            </a:r>
            <a:r>
              <a:rPr lang="en-US" sz="4600" dirty="0" smtClean="0"/>
              <a:t>and be </a:t>
            </a:r>
            <a:r>
              <a:rPr lang="en-US" sz="4600" dirty="0" smtClean="0">
                <a:solidFill>
                  <a:srgbClr val="FF0000"/>
                </a:solidFill>
              </a:rPr>
              <a:t>sensitive to personal, cultural, and religious issues</a:t>
            </a:r>
            <a:r>
              <a:rPr lang="en-US" sz="4600" dirty="0" smtClean="0"/>
              <a:t>.</a:t>
            </a:r>
            <a:endParaRPr lang="en-US" sz="4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05000"/>
            <a:ext cx="8153401" cy="3962400"/>
          </a:xfrm>
        </p:spPr>
        <p:txBody>
          <a:bodyPr/>
          <a:lstStyle/>
          <a:p>
            <a:pPr>
              <a:buNone/>
            </a:pPr>
            <a:r>
              <a:rPr lang="en-US" sz="2800" b="1" dirty="0" smtClean="0"/>
              <a:t>Physical examination</a:t>
            </a:r>
          </a:p>
          <a:p>
            <a:pPr>
              <a:buNone/>
            </a:pPr>
            <a:endParaRPr lang="en-US" sz="2400" b="1" dirty="0" smtClean="0"/>
          </a:p>
          <a:p>
            <a:r>
              <a:rPr lang="en-US" sz="2400" dirty="0" smtClean="0"/>
              <a:t>Internists need to have the ability to perform a </a:t>
            </a:r>
            <a:r>
              <a:rPr lang="en-US" sz="2400" dirty="0" smtClean="0">
                <a:solidFill>
                  <a:srgbClr val="FF0000"/>
                </a:solidFill>
              </a:rPr>
              <a:t>thorough and skillful physical examination</a:t>
            </a:r>
            <a:r>
              <a:rPr lang="en-US" sz="2400" dirty="0" smtClean="0"/>
              <a:t>. Usually, this will be a focused examination guided by the patient's history. </a:t>
            </a:r>
          </a:p>
          <a:p>
            <a:pPr>
              <a:buNone/>
            </a:pPr>
            <a:endParaRPr lang="en-US" sz="2400" dirty="0" smtClean="0"/>
          </a:p>
          <a:p>
            <a:r>
              <a:rPr lang="en-US" sz="2400" dirty="0" smtClean="0"/>
              <a:t>When examining patients, the internist should be </a:t>
            </a:r>
            <a:r>
              <a:rPr lang="en-US" sz="2400" dirty="0" smtClean="0">
                <a:solidFill>
                  <a:srgbClr val="FF0000"/>
                </a:solidFill>
              </a:rPr>
              <a:t>empathetic and treat the patient with dignity.</a:t>
            </a:r>
            <a:endParaRPr lang="en-US" sz="24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1926</TotalTime>
  <Words>2595</Words>
  <Application>Microsoft Office PowerPoint</Application>
  <PresentationFormat>On-screen Show (4:3)</PresentationFormat>
  <Paragraphs>305</Paragraphs>
  <Slides>55</Slides>
  <Notes>11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Module</vt:lpstr>
      <vt:lpstr>Core competencies and clinical standards for Internists – A Challenge </vt:lpstr>
      <vt:lpstr>Who is internist ?</vt:lpstr>
      <vt:lpstr>Slide 3</vt:lpstr>
      <vt:lpstr>Contd.</vt:lpstr>
      <vt:lpstr>Core competencies of the internist</vt:lpstr>
      <vt:lpstr>Patient care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Medical knowledge </vt:lpstr>
      <vt:lpstr>Slide 20</vt:lpstr>
      <vt:lpstr>Communication skill</vt:lpstr>
      <vt:lpstr>Professionalism, ethical, and legal issues</vt:lpstr>
      <vt:lpstr>Slide 23</vt:lpstr>
      <vt:lpstr>Slide 24</vt:lpstr>
      <vt:lpstr>Slide 25</vt:lpstr>
      <vt:lpstr>Organizational planning and service management skills</vt:lpstr>
      <vt:lpstr>Slide 27</vt:lpstr>
      <vt:lpstr>Academic activities — education and research</vt:lpstr>
      <vt:lpstr>Slide 29</vt:lpstr>
      <vt:lpstr>Slide 30</vt:lpstr>
      <vt:lpstr>Slide 31</vt:lpstr>
      <vt:lpstr>Standards of care</vt:lpstr>
      <vt:lpstr>What is Standard ?</vt:lpstr>
      <vt:lpstr>Slide 34</vt:lpstr>
      <vt:lpstr>Slide 35</vt:lpstr>
      <vt:lpstr>Slide 36</vt:lpstr>
      <vt:lpstr> Definition of Standard of care </vt:lpstr>
      <vt:lpstr>Why clinical  care  standard is needed?</vt:lpstr>
      <vt:lpstr>Need for clinical standard care</vt:lpstr>
      <vt:lpstr>Standard care needs standard settings</vt:lpstr>
      <vt:lpstr>Slide 41</vt:lpstr>
      <vt:lpstr>Slide 42</vt:lpstr>
      <vt:lpstr>In our setting( Bangladesh)</vt:lpstr>
      <vt:lpstr>In our setting( Bangladesh)</vt:lpstr>
      <vt:lpstr>In our country </vt:lpstr>
      <vt:lpstr>Rule and Role</vt:lpstr>
      <vt:lpstr>Countries in Asia</vt:lpstr>
      <vt:lpstr>The changing face of internal medicine: patient centered care </vt:lpstr>
      <vt:lpstr>Slide 49</vt:lpstr>
      <vt:lpstr>Standardized framework for adaptation needed </vt:lpstr>
      <vt:lpstr>Slide 51</vt:lpstr>
      <vt:lpstr>Variables/Determinants</vt:lpstr>
      <vt:lpstr>Conflicts – how to solve ?</vt:lpstr>
      <vt:lpstr>Way to Success</vt:lpstr>
      <vt:lpstr>Slide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310</cp:revision>
  <dcterms:created xsi:type="dcterms:W3CDTF">2006-08-16T00:00:00Z</dcterms:created>
  <dcterms:modified xsi:type="dcterms:W3CDTF">2019-02-05T18:20:06Z</dcterms:modified>
</cp:coreProperties>
</file>